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26" r:id="rId1"/>
  </p:sldMasterIdLst>
  <p:notesMasterIdLst>
    <p:notesMasterId r:id="rId34"/>
  </p:notesMasterIdLst>
  <p:sldIdLst>
    <p:sldId id="256" r:id="rId2"/>
    <p:sldId id="356" r:id="rId3"/>
    <p:sldId id="357" r:id="rId4"/>
    <p:sldId id="367" r:id="rId5"/>
    <p:sldId id="368" r:id="rId6"/>
    <p:sldId id="443" r:id="rId7"/>
    <p:sldId id="442" r:id="rId8"/>
    <p:sldId id="439" r:id="rId9"/>
    <p:sldId id="444" r:id="rId10"/>
    <p:sldId id="445" r:id="rId11"/>
    <p:sldId id="446" r:id="rId12"/>
    <p:sldId id="447" r:id="rId13"/>
    <p:sldId id="448" r:id="rId14"/>
    <p:sldId id="449" r:id="rId15"/>
    <p:sldId id="450" r:id="rId16"/>
    <p:sldId id="451" r:id="rId17"/>
    <p:sldId id="452" r:id="rId18"/>
    <p:sldId id="453" r:id="rId19"/>
    <p:sldId id="454" r:id="rId20"/>
    <p:sldId id="455" r:id="rId21"/>
    <p:sldId id="456" r:id="rId22"/>
    <p:sldId id="457" r:id="rId23"/>
    <p:sldId id="458" r:id="rId24"/>
    <p:sldId id="459" r:id="rId25"/>
    <p:sldId id="460" r:id="rId26"/>
    <p:sldId id="461" r:id="rId27"/>
    <p:sldId id="462" r:id="rId28"/>
    <p:sldId id="463" r:id="rId29"/>
    <p:sldId id="464" r:id="rId30"/>
    <p:sldId id="465" r:id="rId31"/>
    <p:sldId id="466" r:id="rId32"/>
    <p:sldId id="441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661" userDrawn="1">
          <p15:clr>
            <a:srgbClr val="A4A3A4"/>
          </p15:clr>
        </p15:guide>
        <p15:guide id="3" pos="6403" userDrawn="1">
          <p15:clr>
            <a:srgbClr val="A4A3A4"/>
          </p15:clr>
        </p15:guide>
        <p15:guide id="4" orient="horz" pos="14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mpaolo Marcantoni" initials="GM" lastIdx="1" clrIdx="0">
    <p:extLst>
      <p:ext uri="{19B8F6BF-5375-455C-9EA6-DF929625EA0E}">
        <p15:presenceInfo xmlns:p15="http://schemas.microsoft.com/office/powerpoint/2012/main" userId="Giampaolo Marcanton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D7F7"/>
    <a:srgbClr val="FDA403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994" autoAdjust="0"/>
    <p:restoredTop sz="86409" autoAdjust="0"/>
  </p:normalViewPr>
  <p:slideViewPr>
    <p:cSldViewPr snapToGrid="0">
      <p:cViewPr varScale="1">
        <p:scale>
          <a:sx n="135" d="100"/>
          <a:sy n="135" d="100"/>
        </p:scale>
        <p:origin x="192" y="176"/>
      </p:cViewPr>
      <p:guideLst>
        <p:guide pos="2661"/>
        <p:guide pos="6403"/>
        <p:guide orient="horz" pos="1457"/>
      </p:guideLst>
    </p:cSldViewPr>
  </p:slideViewPr>
  <p:outlineViewPr>
    <p:cViewPr>
      <p:scale>
        <a:sx n="33" d="100"/>
        <a:sy n="33" d="100"/>
      </p:scale>
      <p:origin x="0" y="-156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ABA497-9230-496A-BCF8-71AA77102E7D}" type="datetimeFigureOut">
              <a:rPr lang="it-IT" smtClean="0"/>
              <a:t>26/07/22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9364E-D057-4530-9568-D86FB35FA7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0812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5595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4374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399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4892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4564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28023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6229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22146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50812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982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963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Seminario presentato da </a:t>
            </a:r>
            <a:r>
              <a:rPr lang="it-IT" dirty="0" err="1"/>
              <a:t>Adalta</a:t>
            </a:r>
            <a:r>
              <a:rPr lang="it-IT" dirty="0"/>
              <a:t> 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87085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9337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3775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81540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28512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86616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6006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208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86442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88753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2415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1576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79397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4285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Sources</a:t>
            </a:r>
            <a:r>
              <a:rPr lang="it-IT" dirty="0"/>
              <a:t>:</a:t>
            </a:r>
          </a:p>
          <a:p>
            <a:r>
              <a:rPr lang="it-IT" dirty="0" err="1"/>
              <a:t>https</a:t>
            </a:r>
            <a:r>
              <a:rPr lang="it-IT" dirty="0"/>
              <a:t>://</a:t>
            </a:r>
            <a:r>
              <a:rPr lang="it-IT" dirty="0" err="1"/>
              <a:t>techdecoded.intel.io</a:t>
            </a:r>
            <a:r>
              <a:rPr lang="it-IT" dirty="0"/>
              <a:t>/</a:t>
            </a:r>
            <a:r>
              <a:rPr lang="it-IT" dirty="0" err="1"/>
              <a:t>essentials</a:t>
            </a:r>
            <a:r>
              <a:rPr lang="it-IT" dirty="0"/>
              <a:t>/dpc-part-1-an-introduction-to-the-new-programming-model/#gs.w12kl7</a:t>
            </a:r>
          </a:p>
          <a:p>
            <a:r>
              <a:rPr lang="it-IT" dirty="0" err="1"/>
              <a:t>https</a:t>
            </a:r>
            <a:r>
              <a:rPr lang="it-IT" dirty="0"/>
              <a:t>://</a:t>
            </a:r>
            <a:r>
              <a:rPr lang="it-IT" dirty="0" err="1"/>
              <a:t>techdecoded.intel.io</a:t>
            </a:r>
            <a:r>
              <a:rPr lang="it-IT" dirty="0"/>
              <a:t>/</a:t>
            </a:r>
            <a:r>
              <a:rPr lang="it-IT" dirty="0" err="1"/>
              <a:t>essentials</a:t>
            </a:r>
            <a:r>
              <a:rPr lang="it-IT" dirty="0"/>
              <a:t>/dpc-part-2-programming-best-practices/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9536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746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OneAPI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software include anche altri compilatori, tools e librerie per esprimere il parallelismo,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packaged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toolkits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8045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SYCL (origine</a:t>
            </a:r>
            <a:r>
              <a:rPr lang="it-IT" baseline="0" dirty="0"/>
              <a:t> specifiche di The </a:t>
            </a:r>
            <a:r>
              <a:rPr lang="it-IT" baseline="0" dirty="0" err="1"/>
              <a:t>Khronos</a:t>
            </a:r>
            <a:r>
              <a:rPr lang="it-IT" baseline="0" dirty="0"/>
              <a:t> Group)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50528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876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932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99364E-D057-4530-9568-D86FB35FA7A5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930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794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  <a:prstGeom prst="rect">
            <a:avLst/>
          </a:prstGeo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075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09861"/>
            <a:ext cx="2628900" cy="5467101"/>
          </a:xfrm>
          <a:prstGeom prst="rect">
            <a:avLst/>
          </a:prstGeom>
        </p:spPr>
        <p:txBody>
          <a:bodyPr vert="eaVert"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09863"/>
            <a:ext cx="7734300" cy="5467100"/>
          </a:xfrm>
        </p:spPr>
        <p:txBody>
          <a:bodyPr vert="eaVert"/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60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  <a:prstGeom prst="rect">
            <a:avLst/>
          </a:prstGeo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822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1542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  <a:prstGeom prst="rect">
            <a:avLst/>
          </a:prstGeo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3205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68337"/>
            <a:ext cx="10515600" cy="1022351"/>
          </a:xfrm>
          <a:prstGeom prst="rect">
            <a:avLst/>
          </a:prstGeo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75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167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rgbClr val="FF0000"/>
                </a:solidFill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64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483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09862"/>
            <a:ext cx="3932237" cy="1347537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194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09862"/>
            <a:ext cx="3932237" cy="1347537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7/26/22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AF224E-B1F5-4854-B058-373CB8AE395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5990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BF4C181-510B-4483-9A3F-F86BDDCFFEDF}"/>
              </a:ext>
            </a:extLst>
          </p:cNvPr>
          <p:cNvSpPr/>
          <p:nvPr userDrawn="1"/>
        </p:nvSpPr>
        <p:spPr>
          <a:xfrm>
            <a:off x="0" y="0"/>
            <a:ext cx="12192000" cy="6810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B9B7ED94-2CEE-4AE7-AE73-493E5CC642C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0685" y="145349"/>
            <a:ext cx="3926536" cy="39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1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odinia.cs.virginia.edu/doku.php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ydroBench/Hydro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training@adalta.it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mailto:info@adalta.it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alta.it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E43A9D2D-5232-4080-AFA6-600914184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3626" y="2029017"/>
            <a:ext cx="4476368" cy="223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2968" y="2326642"/>
            <a:ext cx="8406579" cy="1940559"/>
          </a:xfrm>
        </p:spPr>
        <p:txBody>
          <a:bodyPr anchor="t">
            <a:normAutofit/>
          </a:bodyPr>
          <a:lstStyle/>
          <a:p>
            <a:pPr algn="l"/>
            <a:r>
              <a:rPr lang="it-IT" sz="4000" b="1" dirty="0">
                <a:solidFill>
                  <a:schemeClr val="accent2"/>
                </a:solidFill>
              </a:rPr>
              <a:t>Da CUDA a Data </a:t>
            </a:r>
            <a:r>
              <a:rPr lang="it-IT" sz="4000" b="1" dirty="0" err="1">
                <a:solidFill>
                  <a:schemeClr val="accent2"/>
                </a:solidFill>
              </a:rPr>
              <a:t>Parallel</a:t>
            </a:r>
            <a:r>
              <a:rPr lang="it-IT" sz="4000" b="1" dirty="0">
                <a:solidFill>
                  <a:schemeClr val="accent2"/>
                </a:solidFill>
              </a:rPr>
              <a:t> C++: come migrare le applicazioni esistenti</a:t>
            </a:r>
            <a:endParaRPr lang="it-IT" sz="3000" b="1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42968" y="4680155"/>
            <a:ext cx="4363788" cy="1088882"/>
          </a:xfrm>
        </p:spPr>
        <p:txBody>
          <a:bodyPr>
            <a:normAutofit/>
          </a:bodyPr>
          <a:lstStyle/>
          <a:p>
            <a:pPr algn="l"/>
            <a:r>
              <a:rPr lang="it-IT" sz="2000" b="1" dirty="0">
                <a:latin typeface="+mj-lt"/>
              </a:rPr>
              <a:t>Relatore: Ciro Fiorillo</a:t>
            </a:r>
          </a:p>
        </p:txBody>
      </p:sp>
    </p:spTree>
    <p:extLst>
      <p:ext uri="{BB962C8B-B14F-4D97-AF65-F5344CB8AC3E}">
        <p14:creationId xmlns:p14="http://schemas.microsoft.com/office/powerpoint/2010/main" val="230972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Data </a:t>
            </a:r>
            <a:r>
              <a:rPr lang="it-IT" sz="4000" dirty="0" err="1"/>
              <a:t>Parallel</a:t>
            </a:r>
            <a:r>
              <a:rPr lang="it-IT" sz="4000" dirty="0"/>
              <a:t> C++ Compatibility Tool (DPCT) 2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DPCT non migra il 100% del codice: è sempre richiesto un intervento manuale per verificare le porzioni di codice non migrato o che richiede attenzione</a:t>
            </a:r>
          </a:p>
          <a:p>
            <a:pPr lvl="1"/>
            <a:r>
              <a:rPr lang="it-IT" dirty="0"/>
              <a:t>Generalmente è migrato automaticamente 80-90% del codice	</a:t>
            </a:r>
          </a:p>
          <a:p>
            <a:pPr lvl="1"/>
            <a:r>
              <a:rPr lang="it-IT" dirty="0"/>
              <a:t>I commenti </a:t>
            </a:r>
            <a:r>
              <a:rPr lang="it-IT" dirty="0" err="1"/>
              <a:t>inline</a:t>
            </a:r>
            <a:r>
              <a:rPr lang="it-IT" dirty="0"/>
              <a:t> sono embedded nel codice migrato e forniscono un aiuto allo sviluppatore a completare la migrazione delle parti di codice non convertite automaticamente dal tool</a:t>
            </a:r>
          </a:p>
          <a:p>
            <a:pPr lvl="1"/>
            <a:r>
              <a:rPr lang="it-IT" dirty="0"/>
              <a:t>Compito dello sviluppatore è anche quello di verificare la correttezza migrazione del codice, nel senso anche di funzionalità dello stesso</a:t>
            </a:r>
          </a:p>
          <a:p>
            <a:pPr lvl="1"/>
            <a:r>
              <a:rPr lang="it-IT" dirty="0"/>
              <a:t>Il processo di migrazione è one-time, una volta completato il processo, il codice migrato può essere posto in un repository per il controllo di versione del codice sorgente</a:t>
            </a:r>
          </a:p>
          <a:p>
            <a:pPr lvl="1"/>
            <a:r>
              <a:rPr lang="it-IT" dirty="0"/>
              <a:t>Quando si è ottenuto il codice migrato, lo si può ottimizzare per ottenere le massime performance</a:t>
            </a:r>
          </a:p>
          <a:p>
            <a:pPr lvl="2"/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306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1 - </a:t>
            </a:r>
            <a:r>
              <a:rPr lang="it-IT" sz="4000" dirty="0" err="1"/>
              <a:t>Vector</a:t>
            </a:r>
            <a:r>
              <a:rPr lang="it-IT" sz="4000" dirty="0"/>
              <a:t> </a:t>
            </a:r>
            <a:r>
              <a:rPr lang="it-IT" sz="4000" dirty="0" err="1"/>
              <a:t>add</a:t>
            </a:r>
            <a:r>
              <a:rPr lang="it-IT" sz="4000" dirty="0"/>
              <a:t> (1)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Codice open source – disponibile qui:</a:t>
            </a:r>
          </a:p>
          <a:p>
            <a:pPr lvl="1"/>
            <a:r>
              <a:rPr lang="it-IT" dirty="0"/>
              <a:t>https://</a:t>
            </a:r>
            <a:r>
              <a:rPr lang="it-IT" dirty="0" err="1"/>
              <a:t>www.intel.com</a:t>
            </a:r>
            <a:r>
              <a:rPr lang="it-IT" dirty="0"/>
              <a:t>/</a:t>
            </a:r>
            <a:r>
              <a:rPr lang="it-IT" dirty="0" err="1"/>
              <a:t>content</a:t>
            </a:r>
            <a:r>
              <a:rPr lang="it-IT" dirty="0"/>
              <a:t>/www/</a:t>
            </a:r>
            <a:r>
              <a:rPr lang="it-IT" dirty="0" err="1"/>
              <a:t>us</a:t>
            </a:r>
            <a:r>
              <a:rPr lang="it-IT" dirty="0"/>
              <a:t>/en/developer/</a:t>
            </a:r>
            <a:r>
              <a:rPr lang="it-IT" dirty="0" err="1"/>
              <a:t>articles</a:t>
            </a:r>
            <a:r>
              <a:rPr lang="it-IT" dirty="0"/>
              <a:t>/code-sample/</a:t>
            </a:r>
            <a:r>
              <a:rPr lang="it-IT" dirty="0" err="1"/>
              <a:t>vector-add.html</a:t>
            </a:r>
            <a:endParaRPr lang="it-IT" dirty="0"/>
          </a:p>
          <a:p>
            <a:r>
              <a:rPr lang="it-IT" dirty="0"/>
              <a:t>Repository GitHub:</a:t>
            </a:r>
          </a:p>
          <a:p>
            <a:pPr lvl="1"/>
            <a:r>
              <a:rPr lang="it-IT" dirty="0"/>
              <a:t>https://</a:t>
            </a:r>
            <a:r>
              <a:rPr lang="it-IT" dirty="0" err="1"/>
              <a:t>github.com</a:t>
            </a:r>
            <a:r>
              <a:rPr lang="it-IT" dirty="0"/>
              <a:t>/</a:t>
            </a:r>
            <a:r>
              <a:rPr lang="it-IT" dirty="0" err="1"/>
              <a:t>oneapi-src</a:t>
            </a:r>
            <a:r>
              <a:rPr lang="it-IT" dirty="0"/>
              <a:t>/</a:t>
            </a:r>
            <a:r>
              <a:rPr lang="it-IT" dirty="0" err="1"/>
              <a:t>oneAPI</a:t>
            </a:r>
            <a:r>
              <a:rPr lang="it-IT" dirty="0"/>
              <a:t>-samples/</a:t>
            </a:r>
            <a:r>
              <a:rPr lang="it-IT" dirty="0" err="1"/>
              <a:t>tree</a:t>
            </a:r>
            <a:r>
              <a:rPr lang="it-IT" dirty="0"/>
              <a:t>/master/</a:t>
            </a:r>
            <a:r>
              <a:rPr lang="it-IT" dirty="0" err="1"/>
              <a:t>DirectProgramming</a:t>
            </a:r>
            <a:r>
              <a:rPr lang="it-IT" dirty="0"/>
              <a:t>/DPC%2B%2B/</a:t>
            </a:r>
            <a:r>
              <a:rPr lang="it-IT" dirty="0" err="1"/>
              <a:t>DenseLinearAlgebra</a:t>
            </a:r>
            <a:r>
              <a:rPr lang="it-IT" dirty="0"/>
              <a:t>/</a:t>
            </a:r>
            <a:r>
              <a:rPr lang="it-IT" dirty="0" err="1"/>
              <a:t>vector-add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9946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1 - </a:t>
            </a:r>
            <a:r>
              <a:rPr lang="it-IT" sz="4000" dirty="0" err="1"/>
              <a:t>Vector</a:t>
            </a:r>
            <a:r>
              <a:rPr lang="it-IT" sz="4000" dirty="0"/>
              <a:t> </a:t>
            </a:r>
            <a:r>
              <a:rPr lang="it-IT" sz="4000" dirty="0" err="1"/>
              <a:t>add</a:t>
            </a:r>
            <a:r>
              <a:rPr lang="it-IT" sz="4000" dirty="0"/>
              <a:t> (2)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Vediamo come DPCT migra codice CUDA (kernel) in DPC++</a:t>
            </a:r>
          </a:p>
          <a:p>
            <a:pPr lvl="1"/>
            <a:r>
              <a:rPr lang="it-IT" dirty="0"/>
              <a:t>Sostituzione degli </a:t>
            </a:r>
            <a:r>
              <a:rPr lang="it-IT" dirty="0" err="1"/>
              <a:t>header</a:t>
            </a:r>
            <a:r>
              <a:rPr lang="it-IT" dirty="0"/>
              <a:t> da Cuda a SYCL e DPCT </a:t>
            </a:r>
            <a:r>
              <a:rPr lang="it-IT" dirty="0" err="1"/>
              <a:t>header</a:t>
            </a:r>
            <a:r>
              <a:rPr lang="it-IT" dirty="0"/>
              <a:t> files (</a:t>
            </a:r>
            <a:r>
              <a:rPr lang="it-IT" dirty="0" err="1"/>
              <a:t>helper</a:t>
            </a:r>
            <a:r>
              <a:rPr lang="it-IT" dirty="0"/>
              <a:t> </a:t>
            </a:r>
            <a:r>
              <a:rPr lang="it-IT" dirty="0" err="1"/>
              <a:t>declarations</a:t>
            </a:r>
            <a:r>
              <a:rPr lang="it-IT" dirty="0"/>
              <a:t>)</a:t>
            </a:r>
          </a:p>
          <a:p>
            <a:pPr lvl="1"/>
            <a:r>
              <a:rPr lang="it-IT" dirty="0"/>
              <a:t>CUDA </a:t>
            </a:r>
            <a:r>
              <a:rPr lang="it-IT" dirty="0" err="1"/>
              <a:t>thread</a:t>
            </a:r>
            <a:r>
              <a:rPr lang="it-IT" dirty="0"/>
              <a:t> ID =&gt; SYCL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identifier</a:t>
            </a:r>
            <a:endParaRPr lang="it-IT" dirty="0"/>
          </a:p>
          <a:p>
            <a:pPr lvl="1"/>
            <a:r>
              <a:rPr lang="it-IT" dirty="0"/>
              <a:t>Ci sono due vettori, A e B, che inizializziamo, e nel vettore C sarà inserito il risultato dell'operazione di somma dei vettori A e B</a:t>
            </a:r>
          </a:p>
          <a:p>
            <a:pPr lvl="1"/>
            <a:r>
              <a:rPr lang="it-IT" dirty="0"/>
              <a:t>SYCL usa un ND item tri-dimensionale (per essere più generale), ma è possibile modificare il codice per avere ND mono-dimensionale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3613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1 - </a:t>
            </a:r>
            <a:r>
              <a:rPr lang="it-IT" sz="4000" dirty="0" err="1"/>
              <a:t>Vector</a:t>
            </a:r>
            <a:r>
              <a:rPr lang="it-IT" sz="4000" dirty="0"/>
              <a:t> </a:t>
            </a:r>
            <a:r>
              <a:rPr lang="it-IT" sz="4000" dirty="0" err="1"/>
              <a:t>add</a:t>
            </a:r>
            <a:r>
              <a:rPr lang="it-IT" sz="4000" dirty="0"/>
              <a:t> (3)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Allocazione di memoria sul device</a:t>
            </a:r>
          </a:p>
          <a:p>
            <a:pPr lvl="1"/>
            <a:r>
              <a:rPr lang="it-IT" dirty="0" err="1"/>
              <a:t>cudaMalloc</a:t>
            </a:r>
            <a:r>
              <a:rPr lang="it-IT" dirty="0"/>
              <a:t> è sostituito con </a:t>
            </a:r>
            <a:r>
              <a:rPr lang="it-IT" dirty="0" err="1"/>
              <a:t>sycl</a:t>
            </a:r>
            <a:r>
              <a:rPr lang="it-IT" dirty="0"/>
              <a:t> </a:t>
            </a:r>
            <a:r>
              <a:rPr lang="it-IT" dirty="0" err="1"/>
              <a:t>malloc_device</a:t>
            </a:r>
            <a:r>
              <a:rPr lang="it-IT" dirty="0"/>
              <a:t>, che passa il device nel </a:t>
            </a:r>
            <a:r>
              <a:rPr lang="it-IT" dirty="0" err="1"/>
              <a:t>context</a:t>
            </a:r>
            <a:endParaRPr lang="it-IT" dirty="0"/>
          </a:p>
          <a:p>
            <a:pPr lvl="2"/>
            <a:r>
              <a:rPr lang="it-IT" dirty="0"/>
              <a:t>(in SYCL ci sono i concetti di </a:t>
            </a:r>
            <a:r>
              <a:rPr lang="it-IT" dirty="0" err="1"/>
              <a:t>platform</a:t>
            </a:r>
            <a:r>
              <a:rPr lang="it-IT" dirty="0"/>
              <a:t>, device, </a:t>
            </a:r>
            <a:r>
              <a:rPr lang="it-IT" dirty="0" err="1"/>
              <a:t>context</a:t>
            </a:r>
            <a:r>
              <a:rPr lang="it-IT" dirty="0"/>
              <a:t>, </a:t>
            </a:r>
            <a:r>
              <a:rPr lang="it-IT" dirty="0" err="1"/>
              <a:t>queue</a:t>
            </a:r>
            <a:r>
              <a:rPr lang="it-IT" dirty="0"/>
              <a:t>)</a:t>
            </a:r>
          </a:p>
          <a:p>
            <a:pPr lvl="2"/>
            <a:r>
              <a:rPr lang="it-IT" dirty="0" err="1"/>
              <a:t>platform</a:t>
            </a:r>
            <a:r>
              <a:rPr lang="it-IT" dirty="0"/>
              <a:t> può avere più device</a:t>
            </a:r>
          </a:p>
          <a:p>
            <a:pPr lvl="2"/>
            <a:r>
              <a:rPr lang="it-IT" dirty="0"/>
              <a:t>l'HOST è un device, come la GPU</a:t>
            </a:r>
          </a:p>
          <a:p>
            <a:pPr lvl="2"/>
            <a:r>
              <a:rPr lang="it-IT" dirty="0"/>
              <a:t>un device può avere più </a:t>
            </a:r>
            <a:r>
              <a:rPr lang="it-IT" dirty="0" err="1"/>
              <a:t>queues</a:t>
            </a:r>
            <a:r>
              <a:rPr lang="it-IT" dirty="0"/>
              <a:t> dove sottomettere i job</a:t>
            </a:r>
          </a:p>
          <a:p>
            <a:pPr lvl="2"/>
            <a:r>
              <a:rPr lang="it-IT" dirty="0"/>
              <a:t>un device ha un </a:t>
            </a:r>
            <a:r>
              <a:rPr lang="it-IT" dirty="0" err="1"/>
              <a:t>context</a:t>
            </a:r>
            <a:r>
              <a:rPr lang="it-IT" dirty="0"/>
              <a:t>, e un </a:t>
            </a:r>
            <a:r>
              <a:rPr lang="it-IT" dirty="0" err="1"/>
              <a:t>context</a:t>
            </a:r>
            <a:r>
              <a:rPr lang="it-IT" dirty="0"/>
              <a:t> può avere più device e gestisce gli oggetti nella memoria condivisa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38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1 - </a:t>
            </a:r>
            <a:r>
              <a:rPr lang="it-IT" sz="4000" dirty="0" err="1"/>
              <a:t>Vector</a:t>
            </a:r>
            <a:r>
              <a:rPr lang="it-IT" sz="4000" dirty="0"/>
              <a:t> </a:t>
            </a:r>
            <a:r>
              <a:rPr lang="it-IT" sz="4000" dirty="0" err="1"/>
              <a:t>add</a:t>
            </a:r>
            <a:r>
              <a:rPr lang="it-IT" sz="4000" dirty="0"/>
              <a:t> (4)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DPCT migra anche il codice di gestione degli errori, per cui è possibile utilizzare </a:t>
            </a:r>
            <a:r>
              <a:rPr lang="it-IT" dirty="0" err="1"/>
              <a:t>try</a:t>
            </a:r>
            <a:r>
              <a:rPr lang="it-IT" dirty="0"/>
              <a:t>/</a:t>
            </a:r>
            <a:r>
              <a:rPr lang="it-IT" dirty="0" err="1"/>
              <a:t>except</a:t>
            </a:r>
            <a:r>
              <a:rPr lang="it-IT" dirty="0"/>
              <a:t> C++ standard, anche per il trapping di errori asincroni</a:t>
            </a:r>
          </a:p>
          <a:p>
            <a:pPr lvl="1"/>
            <a:r>
              <a:rPr lang="it-IT" dirty="0">
                <a:sym typeface="Wingdings" pitchFamily="2" charset="2"/>
              </a:rPr>
              <a:t> </a:t>
            </a:r>
            <a:r>
              <a:rPr lang="it-IT" dirty="0"/>
              <a:t>semplifica la gestione degli errori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36416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1 - </a:t>
            </a:r>
            <a:r>
              <a:rPr lang="it-IT" sz="4000" dirty="0" err="1"/>
              <a:t>Vector</a:t>
            </a:r>
            <a:r>
              <a:rPr lang="it-IT" sz="4000" dirty="0"/>
              <a:t> </a:t>
            </a:r>
            <a:r>
              <a:rPr lang="it-IT" sz="4000" dirty="0" err="1"/>
              <a:t>add</a:t>
            </a:r>
            <a:r>
              <a:rPr lang="it-IT" sz="4000" dirty="0"/>
              <a:t> (5)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Il codice generato utilizza un template che consente l'esecuzione su differenti piattaforme</a:t>
            </a:r>
          </a:p>
          <a:p>
            <a:r>
              <a:rPr lang="it-IT" dirty="0"/>
              <a:t>Al termine dell'esecuzione, il risultato può essere copiato dal device alla memoria </a:t>
            </a:r>
            <a:r>
              <a:rPr lang="it-IT" dirty="0" err="1"/>
              <a:t>dell'host</a:t>
            </a:r>
            <a:r>
              <a:rPr lang="it-IT" dirty="0"/>
              <a:t> in un array; attendiamo il completamento della copia</a:t>
            </a:r>
          </a:p>
          <a:p>
            <a:r>
              <a:rPr lang="it-IT" dirty="0"/>
              <a:t>Free della memoria sul device</a:t>
            </a:r>
          </a:p>
          <a:p>
            <a:r>
              <a:rPr lang="it-IT" dirty="0"/>
              <a:t>Al termine, C &amp; C++ code è migrato "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"</a:t>
            </a:r>
          </a:p>
          <a:p>
            <a:r>
              <a:rPr lang="it-IT" dirty="0"/>
              <a:t>Le modifiche apportate al codice dal tool consistono principalmente nel setup della memoria e nelle chiamate per eseguire i kernel sul device</a:t>
            </a:r>
          </a:p>
          <a:p>
            <a:r>
              <a:rPr lang="it-IT" dirty="0"/>
              <a:t>I kernel possono avere piccole modifiche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8222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DPCT Workflow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Preparare (</a:t>
            </a:r>
            <a:r>
              <a:rPr lang="it-IT" dirty="0" err="1"/>
              <a:t>intercept</a:t>
            </a:r>
            <a:r>
              <a:rPr lang="it-IT" dirty="0"/>
              <a:t>-build)</a:t>
            </a:r>
          </a:p>
          <a:p>
            <a:endParaRPr lang="it-IT" dirty="0"/>
          </a:p>
          <a:p>
            <a:r>
              <a:rPr lang="it-IT" dirty="0"/>
              <a:t>Migrare (DPCT)</a:t>
            </a:r>
          </a:p>
          <a:p>
            <a:endParaRPr lang="it-IT" dirty="0"/>
          </a:p>
          <a:p>
            <a:r>
              <a:rPr lang="it-IT" dirty="0"/>
              <a:t>Review (editing manuale)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375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DPCT Workflow – Preparare (</a:t>
            </a:r>
            <a:r>
              <a:rPr lang="it-IT" sz="4000" dirty="0" err="1"/>
              <a:t>intercept</a:t>
            </a:r>
            <a:r>
              <a:rPr lang="it-IT" sz="4000" dirty="0"/>
              <a:t>-build)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Utilizzando uno script da </a:t>
            </a:r>
            <a:r>
              <a:rPr lang="it-IT" dirty="0" err="1"/>
              <a:t>command</a:t>
            </a:r>
            <a:r>
              <a:rPr lang="it-IT" dirty="0"/>
              <a:t> line (</a:t>
            </a:r>
            <a:r>
              <a:rPr lang="it-IT" dirty="0" err="1"/>
              <a:t>intercept</a:t>
            </a:r>
            <a:r>
              <a:rPr lang="it-IT" dirty="0"/>
              <a:t>-build), possiamo verificare l’ambiente della build e prepararlo per la migrazione</a:t>
            </a:r>
          </a:p>
          <a:p>
            <a:r>
              <a:rPr lang="it-IT" dirty="0"/>
              <a:t>Tool fornito con DPCT</a:t>
            </a:r>
          </a:p>
          <a:p>
            <a:pPr lvl="1"/>
            <a:r>
              <a:rPr lang="it-IT" dirty="0"/>
              <a:t>«Intercetta» opzioni del compilatore, definizione macro, percorsi di include e scrive questi dati in un compilation database (JSON file)</a:t>
            </a:r>
          </a:p>
          <a:p>
            <a:pPr lvl="1"/>
            <a:r>
              <a:rPr lang="it-IT" dirty="0"/>
              <a:t>Il suo utilizzo è opzionale, ma è molto utile per progetti che usano Make o </a:t>
            </a:r>
            <a:r>
              <a:rPr lang="it-IT" dirty="0" err="1"/>
              <a:t>CMake</a:t>
            </a:r>
            <a:r>
              <a:rPr lang="it-IT" dirty="0"/>
              <a:t> per effettuare le build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3600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DPCT Workflow – Migrate (</a:t>
            </a:r>
            <a:r>
              <a:rPr lang="it-IT" sz="4000" dirty="0" err="1"/>
              <a:t>dpct</a:t>
            </a:r>
            <a:r>
              <a:rPr lang="it-IT" sz="4000" dirty="0"/>
              <a:t>) - 1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Eseguire </a:t>
            </a:r>
            <a:r>
              <a:rPr lang="it-IT" dirty="0" err="1"/>
              <a:t>dpct</a:t>
            </a:r>
            <a:r>
              <a:rPr lang="it-IT" dirty="0"/>
              <a:t> -</a:t>
            </a:r>
            <a:r>
              <a:rPr lang="it-IT" dirty="0" err="1"/>
              <a:t>p</a:t>
            </a:r>
            <a:r>
              <a:rPr lang="it-IT" dirty="0"/>
              <a:t> </a:t>
            </a:r>
            <a:r>
              <a:rPr lang="it-IT" dirty="0" err="1"/>
              <a:t>compile_commands.json</a:t>
            </a:r>
            <a:endParaRPr lang="it-IT" dirty="0"/>
          </a:p>
          <a:p>
            <a:pPr lvl="1"/>
            <a:endParaRPr lang="it-IT" dirty="0"/>
          </a:p>
          <a:p>
            <a:pPr lvl="1"/>
            <a:r>
              <a:rPr lang="it-IT" dirty="0"/>
              <a:t>-</a:t>
            </a:r>
            <a:r>
              <a:rPr lang="it-IT" dirty="0" err="1"/>
              <a:t>p</a:t>
            </a:r>
            <a:r>
              <a:rPr lang="it-IT" dirty="0"/>
              <a:t> = </a:t>
            </a:r>
            <a:r>
              <a:rPr lang="it-IT" dirty="0" err="1"/>
              <a:t>path</a:t>
            </a:r>
            <a:r>
              <a:rPr lang="it-IT" dirty="0"/>
              <a:t> per il compilation database generato nello step precedente</a:t>
            </a:r>
          </a:p>
          <a:p>
            <a:pPr lvl="1"/>
            <a:endParaRPr lang="it-IT" dirty="0"/>
          </a:p>
          <a:p>
            <a:pPr marL="457200" lvl="1" indent="0">
              <a:buNone/>
            </a:pPr>
            <a:endParaRPr lang="it-IT" dirty="0"/>
          </a:p>
          <a:p>
            <a:r>
              <a:rPr lang="it-IT" dirty="0"/>
              <a:t>I file migrati sono scritti in directory out (default </a:t>
            </a:r>
            <a:r>
              <a:rPr lang="it-IT" dirty="0" err="1"/>
              <a:t>dpct_output</a:t>
            </a:r>
            <a:r>
              <a:rPr lang="it-IT" dirty="0"/>
              <a:t>)</a:t>
            </a:r>
          </a:p>
          <a:p>
            <a:pPr lvl="1"/>
            <a:endParaRPr lang="it-IT" dirty="0"/>
          </a:p>
          <a:p>
            <a:pPr lvl="1"/>
            <a:r>
              <a:rPr lang="it-IT" dirty="0"/>
              <a:t>File generati con estensione .</a:t>
            </a:r>
            <a:r>
              <a:rPr lang="it-IT" dirty="0" err="1"/>
              <a:t>dp.cpp</a:t>
            </a:r>
            <a:r>
              <a:rPr lang="it-IT" dirty="0"/>
              <a:t> (data </a:t>
            </a:r>
            <a:r>
              <a:rPr lang="it-IT" dirty="0" err="1"/>
              <a:t>parallel</a:t>
            </a:r>
            <a:r>
              <a:rPr lang="it-IT" dirty="0"/>
              <a:t> C++)</a:t>
            </a:r>
          </a:p>
        </p:txBody>
      </p:sp>
    </p:spTree>
    <p:extLst>
      <p:ext uri="{BB962C8B-B14F-4D97-AF65-F5344CB8AC3E}">
        <p14:creationId xmlns:p14="http://schemas.microsoft.com/office/powerpoint/2010/main" val="226747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DPCT Workflow – Migrate (</a:t>
            </a:r>
            <a:r>
              <a:rPr lang="it-IT" sz="4000" dirty="0" err="1"/>
              <a:t>dpct</a:t>
            </a:r>
            <a:r>
              <a:rPr lang="it-IT" sz="4000" dirty="0"/>
              <a:t>) – 2</a:t>
            </a:r>
            <a:br>
              <a:rPr lang="it-IT" sz="4000" dirty="0"/>
            </a:b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In CUDA </a:t>
            </a:r>
            <a:r>
              <a:rPr lang="it-IT" dirty="0" err="1"/>
              <a:t>shared</a:t>
            </a:r>
            <a:r>
              <a:rPr lang="it-IT" dirty="0"/>
              <a:t> arrays sono dichiarati nel codice del kernel</a:t>
            </a:r>
          </a:p>
          <a:p>
            <a:pPr lvl="1"/>
            <a:r>
              <a:rPr lang="it-IT" dirty="0"/>
              <a:t>In DPC++ i buffer della memoria condivisa locale sono dichiarati al di fuori della lambda-</a:t>
            </a:r>
            <a:r>
              <a:rPr lang="it-IT" dirty="0" err="1"/>
              <a:t>function</a:t>
            </a:r>
            <a:r>
              <a:rPr lang="it-IT" dirty="0"/>
              <a:t> e un riferimento ad ogni range item (</a:t>
            </a:r>
            <a:r>
              <a:rPr lang="it-IT" dirty="0" err="1"/>
              <a:t>accessor</a:t>
            </a:r>
            <a:r>
              <a:rPr lang="it-IT" dirty="0"/>
              <a:t> per i </a:t>
            </a:r>
            <a:r>
              <a:rPr lang="it-IT" dirty="0" err="1"/>
              <a:t>local</a:t>
            </a:r>
            <a:r>
              <a:rPr lang="it-IT" dirty="0"/>
              <a:t> buffers) è passato alla funzione</a:t>
            </a:r>
          </a:p>
          <a:p>
            <a:r>
              <a:rPr lang="it-IT" dirty="0"/>
              <a:t>In CUDA la sincronizzazione è effettuata con __</a:t>
            </a:r>
            <a:r>
              <a:rPr lang="it-IT" dirty="0" err="1"/>
              <a:t>syncthreads</a:t>
            </a:r>
            <a:r>
              <a:rPr lang="it-IT" dirty="0"/>
              <a:t>(), mentre in DPC++ sono utilizzate delle primitive di tipo </a:t>
            </a:r>
            <a:r>
              <a:rPr lang="it-IT" dirty="0" err="1"/>
              <a:t>barrier</a:t>
            </a:r>
            <a:endParaRPr lang="it-IT" dirty="0"/>
          </a:p>
          <a:p>
            <a:r>
              <a:rPr lang="it-IT" dirty="0"/>
              <a:t>Il codice del kernel DPC++ risulta molto simile alla versione CUDA (confronto)</a:t>
            </a:r>
          </a:p>
        </p:txBody>
      </p:sp>
    </p:spTree>
    <p:extLst>
      <p:ext uri="{BB962C8B-B14F-4D97-AF65-F5344CB8AC3E}">
        <p14:creationId xmlns:p14="http://schemas.microsoft.com/office/powerpoint/2010/main" val="225278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1028"/>
          <p:cNvSpPr txBox="1">
            <a:spLocks noChangeArrowheads="1"/>
          </p:cNvSpPr>
          <p:nvPr/>
        </p:nvSpPr>
        <p:spPr bwMode="auto">
          <a:xfrm>
            <a:off x="1666875" y="2445512"/>
            <a:ext cx="8497888" cy="2030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Adalta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propone e supporta in Italia l'utilizzo di alcuni tra i più importanti software </a:t>
            </a:r>
            <a:b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al mondo per l'innovazione tecnologica, la ricerca e lo sviluppo.</a:t>
            </a:r>
          </a:p>
          <a:p>
            <a:pPr algn="ctr"/>
            <a:endParaRPr lang="it-IT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algn="ctr"/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Centinaia di aziende private, istituzioni pubbliche, università italiane si avvalgono dei servizi di grandissima qualità offerti da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Adalta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: supporto nell'individuare </a:t>
            </a:r>
            <a:b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il prodotto più adatto alle specifiche esigenze, consulenza </a:t>
            </a:r>
            <a:b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 formazione per sfruttare al meglio le potenzialità del software.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937C631-A81C-4A9E-8D68-056CC15A5756}"/>
              </a:ext>
            </a:extLst>
          </p:cNvPr>
          <p:cNvSpPr/>
          <p:nvPr/>
        </p:nvSpPr>
        <p:spPr>
          <a:xfrm>
            <a:off x="1666875" y="4620392"/>
            <a:ext cx="8497888" cy="45653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65113" indent="-265113" algn="ctr" eaLnBrk="0" hangingPunct="0">
              <a:lnSpc>
                <a:spcPct val="150000"/>
              </a:lnSpc>
              <a:buFont typeface="Abadi" panose="020B0604020104020204" pitchFamily="34" charset="0"/>
              <a:buChar char="►"/>
            </a:pPr>
            <a:r>
              <a:rPr lang="en-US" b="1" dirty="0">
                <a:solidFill>
                  <a:schemeClr val="accent2"/>
                </a:solidFill>
                <a:latin typeface="+mj-lt"/>
              </a:rPr>
              <a:t>www.adalta.it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F4CC3E9-F596-49A9-8DA6-1418EEB2E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340" y="1304925"/>
            <a:ext cx="3032716" cy="84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8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DPCT Workflow – Migrate (</a:t>
            </a:r>
            <a:r>
              <a:rPr lang="it-IT" sz="4000" dirty="0" err="1"/>
              <a:t>dpct</a:t>
            </a:r>
            <a:r>
              <a:rPr lang="it-IT" sz="4000" dirty="0"/>
              <a:t>) – 3</a:t>
            </a:r>
            <a:br>
              <a:rPr lang="it-IT" sz="4000" dirty="0"/>
            </a:b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Confronto </a:t>
            </a:r>
            <a:r>
              <a:rPr lang="it-IT" dirty="0" err="1"/>
              <a:t>host</a:t>
            </a:r>
            <a:r>
              <a:rPr lang="it-IT" dirty="0"/>
              <a:t> code &lt;=&gt; kernel </a:t>
            </a:r>
            <a:r>
              <a:rPr lang="it-IT" dirty="0" err="1"/>
              <a:t>invocation</a:t>
            </a:r>
            <a:endParaRPr lang="it-IT" dirty="0"/>
          </a:p>
          <a:p>
            <a:pPr lvl="1"/>
            <a:r>
              <a:rPr lang="it-IT" dirty="0"/>
              <a:t>Di default il codice generato utilizza </a:t>
            </a:r>
            <a:r>
              <a:rPr lang="it-IT" dirty="0" err="1"/>
              <a:t>Unified</a:t>
            </a:r>
            <a:r>
              <a:rPr lang="it-IT" dirty="0"/>
              <a:t> </a:t>
            </a:r>
            <a:r>
              <a:rPr lang="it-IT" dirty="0" err="1"/>
              <a:t>Shared</a:t>
            </a:r>
            <a:r>
              <a:rPr lang="it-IT" dirty="0"/>
              <a:t> Memory (USM API </a:t>
            </a:r>
            <a:r>
              <a:rPr lang="it-IT" dirty="0" err="1"/>
              <a:t>enabled</a:t>
            </a:r>
            <a:r>
              <a:rPr lang="it-IT" dirty="0"/>
              <a:t>)</a:t>
            </a:r>
          </a:p>
          <a:p>
            <a:pPr lvl="2"/>
            <a:r>
              <a:rPr lang="it-IT" dirty="0"/>
              <a:t>Ce ne rendiamo conto dall'utilizzo di </a:t>
            </a:r>
            <a:r>
              <a:rPr lang="it-IT" dirty="0" err="1"/>
              <a:t>malloc_device</a:t>
            </a:r>
            <a:r>
              <a:rPr lang="it-IT" dirty="0"/>
              <a:t> (invece di SYCL buffers and </a:t>
            </a:r>
            <a:r>
              <a:rPr lang="it-IT" dirty="0" err="1"/>
              <a:t>accessors</a:t>
            </a:r>
            <a:r>
              <a:rPr lang="it-IT" dirty="0"/>
              <a:t>) e da esplicite chiamate a </a:t>
            </a:r>
            <a:r>
              <a:rPr lang="it-IT" dirty="0" err="1"/>
              <a:t>memcpy</a:t>
            </a:r>
            <a:endParaRPr lang="it-IT" dirty="0"/>
          </a:p>
          <a:p>
            <a:pPr lvl="1"/>
            <a:r>
              <a:rPr lang="it-IT" dirty="0"/>
              <a:t>DPC++ lambda e invocazione kernel 3D ND range utilizzando </a:t>
            </a:r>
            <a:r>
              <a:rPr lang="it-IT" dirty="0" err="1"/>
              <a:t>parallel_for</a:t>
            </a:r>
            <a:endParaRPr lang="it-IT" dirty="0"/>
          </a:p>
          <a:p>
            <a:pPr lvl="2"/>
            <a:r>
              <a:rPr lang="it-IT" dirty="0"/>
              <a:t>Sono passati come parametro gli </a:t>
            </a:r>
            <a:r>
              <a:rPr lang="it-IT" dirty="0" err="1"/>
              <a:t>accessors</a:t>
            </a:r>
            <a:r>
              <a:rPr lang="it-IT" dirty="0"/>
              <a:t> agli </a:t>
            </a:r>
            <a:r>
              <a:rPr lang="it-IT" dirty="0" err="1"/>
              <a:t>shared</a:t>
            </a:r>
            <a:r>
              <a:rPr lang="it-IT" dirty="0"/>
              <a:t> </a:t>
            </a:r>
            <a:r>
              <a:rPr lang="it-IT" dirty="0" err="1"/>
              <a:t>local</a:t>
            </a:r>
            <a:r>
              <a:rPr lang="it-IT" dirty="0"/>
              <a:t> buffers</a:t>
            </a:r>
          </a:p>
        </p:txBody>
      </p:sp>
    </p:spTree>
    <p:extLst>
      <p:ext uri="{BB962C8B-B14F-4D97-AF65-F5344CB8AC3E}">
        <p14:creationId xmlns:p14="http://schemas.microsoft.com/office/powerpoint/2010/main" val="308052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DPCT Workflow – Review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Test completamento</a:t>
            </a:r>
          </a:p>
          <a:p>
            <a:r>
              <a:rPr lang="it-IT" dirty="0"/>
              <a:t>Test correttezza</a:t>
            </a:r>
          </a:p>
        </p:txBody>
      </p:sp>
    </p:spTree>
    <p:extLst>
      <p:ext uri="{BB962C8B-B14F-4D97-AF65-F5344CB8AC3E}">
        <p14:creationId xmlns:p14="http://schemas.microsoft.com/office/powerpoint/2010/main" val="36064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2 - </a:t>
            </a:r>
            <a:r>
              <a:rPr lang="it-IT" dirty="0" err="1"/>
              <a:t>Rodinia</a:t>
            </a:r>
            <a:r>
              <a:rPr lang="it-IT" dirty="0"/>
              <a:t> Benchmark Suite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/>
              <a:t>Sorgente open source</a:t>
            </a:r>
          </a:p>
          <a:p>
            <a:r>
              <a:rPr lang="it-IT" dirty="0"/>
              <a:t>Sito: </a:t>
            </a:r>
            <a:r>
              <a:rPr lang="it-IT" dirty="0">
                <a:hlinkClick r:id="rId3"/>
              </a:rPr>
              <a:t>https://rodinia.cs.virginia.edu/doku.php</a:t>
            </a:r>
            <a:endParaRPr lang="it-IT" dirty="0"/>
          </a:p>
          <a:p>
            <a:r>
              <a:rPr lang="it-IT" dirty="0"/>
              <a:t>Applicazione </a:t>
            </a:r>
            <a:r>
              <a:rPr lang="it-IT" dirty="0" err="1"/>
              <a:t>Needleman-Wunsch</a:t>
            </a:r>
            <a:endParaRPr lang="it-IT" dirty="0"/>
          </a:p>
          <a:p>
            <a:r>
              <a:rPr lang="it-IT" dirty="0"/>
              <a:t>Progetto con 1 solo file CUDA</a:t>
            </a:r>
          </a:p>
          <a:p>
            <a:r>
              <a:rPr lang="it-IT" dirty="0"/>
              <a:t>DPCT accetta molti parametri:</a:t>
            </a:r>
          </a:p>
          <a:p>
            <a:pPr lvl="1"/>
            <a:r>
              <a:rPr lang="it-IT" dirty="0"/>
              <a:t>in-root percorso del codice da migrare</a:t>
            </a:r>
          </a:p>
          <a:p>
            <a:pPr lvl="1"/>
            <a:r>
              <a:rPr lang="it-IT" dirty="0"/>
              <a:t>out-root percorso del codice migrato</a:t>
            </a:r>
          </a:p>
          <a:p>
            <a:pPr lvl="1"/>
            <a:r>
              <a:rPr lang="it-IT" dirty="0"/>
              <a:t>--</a:t>
            </a:r>
            <a:r>
              <a:rPr lang="it-IT" dirty="0" err="1"/>
              <a:t>usm-level</a:t>
            </a:r>
            <a:r>
              <a:rPr lang="it-IT" dirty="0"/>
              <a:t> (livello USM da utilizzare nel codice: restricted, none); impostato a "none" genera codice senza USM API, altrimenti buffers and </a:t>
            </a:r>
            <a:r>
              <a:rPr lang="it-IT" dirty="0" err="1"/>
              <a:t>accessors</a:t>
            </a:r>
            <a:r>
              <a:rPr lang="it-IT" dirty="0"/>
              <a:t> sono utilizzati per dichiarare ed allocare memoria condivisa sul device</a:t>
            </a:r>
          </a:p>
          <a:p>
            <a:pPr lvl="1"/>
            <a:r>
              <a:rPr lang="it-IT" dirty="0"/>
              <a:t>--</a:t>
            </a:r>
            <a:r>
              <a:rPr lang="it-IT" dirty="0" err="1"/>
              <a:t>cuda</a:t>
            </a:r>
            <a:r>
              <a:rPr lang="it-IT" dirty="0"/>
              <a:t>-include-</a:t>
            </a:r>
            <a:r>
              <a:rPr lang="it-IT" dirty="0" err="1"/>
              <a:t>path</a:t>
            </a:r>
            <a:r>
              <a:rPr lang="it-IT" dirty="0"/>
              <a:t> è richiesto se gli </a:t>
            </a:r>
            <a:r>
              <a:rPr lang="it-IT" dirty="0" err="1"/>
              <a:t>header</a:t>
            </a:r>
            <a:r>
              <a:rPr lang="it-IT" dirty="0"/>
              <a:t> CUDA sono installati in posizioni personalizzate </a:t>
            </a:r>
          </a:p>
          <a:p>
            <a:pPr lvl="1"/>
            <a:r>
              <a:rPr lang="it-IT" dirty="0"/>
              <a:t>--extra-</a:t>
            </a:r>
            <a:r>
              <a:rPr lang="it-IT" dirty="0" err="1"/>
              <a:t>arg</a:t>
            </a:r>
            <a:r>
              <a:rPr lang="it-IT" dirty="0"/>
              <a:t> =&gt; parametri addizionali da passare nella </a:t>
            </a:r>
            <a:r>
              <a:rPr lang="it-IT" dirty="0" err="1"/>
              <a:t>command</a:t>
            </a:r>
            <a:r>
              <a:rPr lang="it-IT" dirty="0"/>
              <a:t> line (ad es. quando si lancia DPCT senza l'utilizzo di </a:t>
            </a:r>
            <a:r>
              <a:rPr lang="it-IT" dirty="0" err="1"/>
              <a:t>intercept</a:t>
            </a:r>
            <a:r>
              <a:rPr lang="it-IT" dirty="0"/>
              <a:t>-build)</a:t>
            </a:r>
          </a:p>
          <a:p>
            <a:pPr lvl="1"/>
            <a:r>
              <a:rPr lang="it-IT" dirty="0"/>
              <a:t>--help fornisce informazioni dettagliate su tutti i parametri disponibili per DPCT</a:t>
            </a:r>
          </a:p>
        </p:txBody>
      </p:sp>
    </p:spTree>
    <p:extLst>
      <p:ext uri="{BB962C8B-B14F-4D97-AF65-F5344CB8AC3E}">
        <p14:creationId xmlns:p14="http://schemas.microsoft.com/office/powerpoint/2010/main" val="105247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3 - </a:t>
            </a:r>
            <a:r>
              <a:rPr lang="it-IT" dirty="0" err="1"/>
              <a:t>HydroC</a:t>
            </a:r>
            <a:r>
              <a:rPr lang="it-IT" dirty="0"/>
              <a:t> - 1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/>
              <a:t>Sorgente open source</a:t>
            </a:r>
          </a:p>
          <a:p>
            <a:r>
              <a:rPr lang="it-IT" dirty="0"/>
              <a:t>Applicazione open-source </a:t>
            </a:r>
            <a:r>
              <a:rPr lang="it-IT" dirty="0" err="1"/>
              <a:t>hydrodynamics</a:t>
            </a:r>
            <a:r>
              <a:rPr lang="it-IT" dirty="0"/>
              <a:t>; implementa uno schema euleriano bidimensionale usando il metodo di Godunov</a:t>
            </a:r>
          </a:p>
          <a:p>
            <a:pPr lvl="1"/>
            <a:r>
              <a:rPr lang="it-IT" dirty="0"/>
              <a:t>Struttura del progetto: 14 sorgenti CUDA</a:t>
            </a:r>
          </a:p>
          <a:p>
            <a:endParaRPr lang="it-IT" dirty="0"/>
          </a:p>
          <a:p>
            <a:r>
              <a:rPr lang="it-IT" dirty="0"/>
              <a:t>Scaricare sorgenti da GitHub</a:t>
            </a:r>
          </a:p>
          <a:p>
            <a:pPr lvl="1"/>
            <a:r>
              <a:rPr lang="it-IT" dirty="0">
                <a:hlinkClick r:id="rId3"/>
              </a:rPr>
              <a:t>https://github.com/HydroBench/Hydro</a:t>
            </a:r>
            <a:endParaRPr lang="it-IT" dirty="0"/>
          </a:p>
          <a:p>
            <a:r>
              <a:rPr lang="it-IT" dirty="0"/>
              <a:t>Portarsi nella cartella contenente i sorgenti CUDA da migrare: </a:t>
            </a:r>
            <a:r>
              <a:rPr lang="it-IT" b="1" dirty="0"/>
              <a:t>cuHydroC_2DMpi</a:t>
            </a:r>
          </a:p>
          <a:p>
            <a:r>
              <a:rPr lang="it-IT" dirty="0"/>
              <a:t>Il progetto usa anche MPI per elaborazione distribuita: noi migreremo solo i kernel CUDA per essere eseguiti su qualsiasi piattaforma utilizzi il nuovo sistema (DPC++)</a:t>
            </a:r>
          </a:p>
          <a:p>
            <a:r>
              <a:rPr lang="it-IT" dirty="0"/>
              <a:t>Attenzione! Il </a:t>
            </a:r>
            <a:r>
              <a:rPr lang="it-IT" dirty="0" err="1"/>
              <a:t>path</a:t>
            </a:r>
            <a:r>
              <a:rPr lang="it-IT" dirty="0"/>
              <a:t> di MPI </a:t>
            </a:r>
            <a:r>
              <a:rPr lang="it-IT" dirty="0" err="1"/>
              <a:t>header</a:t>
            </a:r>
            <a:r>
              <a:rPr lang="it-IT" dirty="0"/>
              <a:t> è leggermente differente da quello utilizzato in Intel </a:t>
            </a:r>
            <a:r>
              <a:rPr lang="it-IT" dirty="0" err="1"/>
              <a:t>Parallel</a:t>
            </a:r>
            <a:r>
              <a:rPr lang="it-IT" dirty="0"/>
              <a:t> Studio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398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3 – </a:t>
            </a:r>
            <a:r>
              <a:rPr lang="it-IT" dirty="0" err="1"/>
              <a:t>HydroC</a:t>
            </a:r>
            <a:r>
              <a:rPr lang="it-IT" dirty="0"/>
              <a:t> – 2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Intercept</a:t>
            </a:r>
            <a:r>
              <a:rPr lang="it-IT" dirty="0"/>
              <a:t> build =&gt; genera compilation database</a:t>
            </a:r>
          </a:p>
          <a:p>
            <a:r>
              <a:rPr lang="it-IT" dirty="0"/>
              <a:t>Con DPCT si possono utilizzare regular </a:t>
            </a:r>
            <a:r>
              <a:rPr lang="it-IT" dirty="0" err="1"/>
              <a:t>expression</a:t>
            </a:r>
            <a:r>
              <a:rPr lang="it-IT" dirty="0"/>
              <a:t> per migrare solo il codice che corrisponde alla </a:t>
            </a:r>
            <a:r>
              <a:rPr lang="it-IT" dirty="0" err="1"/>
              <a:t>regex</a:t>
            </a:r>
            <a:r>
              <a:rPr lang="it-IT" dirty="0"/>
              <a:t> (di default tutti i file CUDA sono migrati)</a:t>
            </a:r>
          </a:p>
          <a:p>
            <a:r>
              <a:rPr lang="it-IT" dirty="0"/>
              <a:t>DPCT migra i file uno alla volta e fornisce messaggi diagnostici</a:t>
            </a:r>
          </a:p>
          <a:p>
            <a:pPr lvl="1"/>
            <a:r>
              <a:rPr lang="it-IT" dirty="0"/>
              <a:t>Questi messaggi diagnostici sono anche copiati nei file DPC++ generati, in modo da consentire allo sviluppatore di fare un review e pianificare gli update necessari</a:t>
            </a:r>
          </a:p>
          <a:p>
            <a:pPr lvl="1"/>
            <a:r>
              <a:rPr lang="it-IT" dirty="0"/>
              <a:t>i file sono generati, anche in questo caso, nella cartella </a:t>
            </a:r>
            <a:r>
              <a:rPr lang="it-IT" dirty="0" err="1"/>
              <a:t>dpct_output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007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3 – </a:t>
            </a:r>
            <a:r>
              <a:rPr lang="it-IT" dirty="0" err="1"/>
              <a:t>HydroC</a:t>
            </a:r>
            <a:r>
              <a:rPr lang="it-IT" dirty="0"/>
              <a:t> – Messaggi diagnostici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EPCT1003 - </a:t>
            </a:r>
            <a:r>
              <a:rPr lang="it-IT" dirty="0" err="1"/>
              <a:t>migrated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return</a:t>
            </a:r>
            <a:r>
              <a:rPr lang="it-IT" dirty="0"/>
              <a:t> </a:t>
            </a:r>
            <a:r>
              <a:rPr lang="it-IT" dirty="0" err="1"/>
              <a:t>error</a:t>
            </a:r>
            <a:r>
              <a:rPr lang="it-IT" dirty="0"/>
              <a:t> code</a:t>
            </a:r>
          </a:p>
          <a:p>
            <a:pPr lvl="1"/>
            <a:r>
              <a:rPr lang="it-IT" dirty="0"/>
              <a:t>DPCT inserisce *.0 in modo da far compilare l'applicazione</a:t>
            </a:r>
          </a:p>
          <a:p>
            <a:pPr lvl="2"/>
            <a:r>
              <a:rPr lang="it-IT" dirty="0"/>
              <a:t>=&gt; inserisce zero (0) se il chiamante si aspetta un </a:t>
            </a:r>
            <a:r>
              <a:rPr lang="it-IT" dirty="0" err="1"/>
              <a:t>return</a:t>
            </a:r>
            <a:r>
              <a:rPr lang="it-IT" dirty="0"/>
              <a:t> code</a:t>
            </a:r>
          </a:p>
          <a:p>
            <a:r>
              <a:rPr lang="it-IT" dirty="0"/>
              <a:t>EPCT1005 - DPCT </a:t>
            </a:r>
            <a:r>
              <a:rPr lang="it-IT" dirty="0" err="1"/>
              <a:t>detected</a:t>
            </a:r>
            <a:r>
              <a:rPr lang="it-IT" dirty="0"/>
              <a:t> a </a:t>
            </a:r>
            <a:r>
              <a:rPr lang="it-IT" dirty="0" err="1"/>
              <a:t>usage</a:t>
            </a:r>
            <a:r>
              <a:rPr lang="it-IT" dirty="0"/>
              <a:t> of CUDA compute capability </a:t>
            </a:r>
            <a:r>
              <a:rPr lang="it-IT" dirty="0" err="1"/>
              <a:t>dependent</a:t>
            </a:r>
            <a:r>
              <a:rPr lang="it-IT" dirty="0"/>
              <a:t> </a:t>
            </a:r>
            <a:r>
              <a:rPr lang="it-IT" dirty="0" err="1"/>
              <a:t>logic</a:t>
            </a:r>
            <a:r>
              <a:rPr lang="it-IT" dirty="0"/>
              <a:t> in the </a:t>
            </a:r>
            <a:r>
              <a:rPr lang="it-IT" dirty="0" err="1"/>
              <a:t>original</a:t>
            </a:r>
            <a:r>
              <a:rPr lang="it-IT" dirty="0"/>
              <a:t> </a:t>
            </a:r>
            <a:r>
              <a:rPr lang="it-IT" dirty="0" err="1"/>
              <a:t>program</a:t>
            </a:r>
            <a:endParaRPr lang="it-IT" dirty="0"/>
          </a:p>
          <a:p>
            <a:pPr lvl="1"/>
            <a:r>
              <a:rPr lang="it-IT" dirty="0"/>
              <a:t>DPC++ non supporta CUDA compute capabilities</a:t>
            </a:r>
          </a:p>
          <a:p>
            <a:pPr lvl="2"/>
            <a:r>
              <a:rPr lang="it-IT" dirty="0"/>
              <a:t>La logica del codice generato usa una versione estratta da </a:t>
            </a:r>
            <a:r>
              <a:rPr lang="it-IT" dirty="0" err="1"/>
              <a:t>sycl</a:t>
            </a:r>
            <a:r>
              <a:rPr lang="it-IT" dirty="0"/>
              <a:t>::info::device </a:t>
            </a:r>
            <a:r>
              <a:rPr lang="it-IT" dirty="0" err="1"/>
              <a:t>version</a:t>
            </a:r>
            <a:endParaRPr lang="it-IT" dirty="0"/>
          </a:p>
          <a:p>
            <a:r>
              <a:rPr lang="it-IT" dirty="0"/>
              <a:t>EPCT1009 - SYCL </a:t>
            </a:r>
            <a:r>
              <a:rPr lang="it-IT" dirty="0" err="1"/>
              <a:t>uses</a:t>
            </a:r>
            <a:r>
              <a:rPr lang="it-IT" dirty="0"/>
              <a:t> </a:t>
            </a:r>
            <a:r>
              <a:rPr lang="it-IT" dirty="0" err="1"/>
              <a:t>exceptions</a:t>
            </a:r>
            <a:r>
              <a:rPr lang="it-IT" dirty="0"/>
              <a:t> to report </a:t>
            </a:r>
            <a:r>
              <a:rPr lang="it-IT" dirty="0" err="1"/>
              <a:t>errors</a:t>
            </a:r>
            <a:r>
              <a:rPr lang="it-IT" dirty="0"/>
              <a:t> and </a:t>
            </a:r>
            <a:r>
              <a:rPr lang="it-IT" dirty="0" err="1"/>
              <a:t>does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use </a:t>
            </a:r>
            <a:r>
              <a:rPr lang="it-IT" dirty="0" err="1"/>
              <a:t>error</a:t>
            </a:r>
            <a:r>
              <a:rPr lang="it-IT" dirty="0"/>
              <a:t> </a:t>
            </a:r>
            <a:r>
              <a:rPr lang="it-IT" dirty="0" err="1"/>
              <a:t>codes</a:t>
            </a:r>
            <a:endParaRPr lang="it-IT" dirty="0"/>
          </a:p>
          <a:p>
            <a:pPr lvl="1"/>
            <a:r>
              <a:rPr lang="it-IT" dirty="0"/>
              <a:t>Il codice originale cerca di leggere una stringa da un messaggio </a:t>
            </a:r>
          </a:p>
          <a:p>
            <a:r>
              <a:rPr lang="it-IT" dirty="0"/>
              <a:t>EPCT1001 </a:t>
            </a:r>
          </a:p>
          <a:p>
            <a:pPr lvl="1"/>
            <a:r>
              <a:rPr lang="it-IT" dirty="0"/>
              <a:t>Lo </a:t>
            </a:r>
            <a:r>
              <a:rPr lang="it-IT" dirty="0" err="1"/>
              <a:t>statement</a:t>
            </a:r>
            <a:r>
              <a:rPr lang="it-IT" dirty="0"/>
              <a:t> non può essere rimosso</a:t>
            </a:r>
          </a:p>
          <a:p>
            <a:r>
              <a:rPr lang="it-IT" dirty="0"/>
              <a:t>Al termine è rilasciato anche un documento PDF con la diagnosi</a:t>
            </a:r>
          </a:p>
        </p:txBody>
      </p:sp>
    </p:spTree>
    <p:extLst>
      <p:ext uri="{BB962C8B-B14F-4D97-AF65-F5344CB8AC3E}">
        <p14:creationId xmlns:p14="http://schemas.microsoft.com/office/powerpoint/2010/main" val="393200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Esempio 3 – </a:t>
            </a:r>
            <a:r>
              <a:rPr lang="it-IT" dirty="0" err="1"/>
              <a:t>HydroC</a:t>
            </a:r>
            <a:r>
              <a:rPr lang="it-IT" dirty="0"/>
              <a:t> – Revisione del codice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Scenari tipici in cui lo sviluppatore deve rivedere o riscrivere il codice migrato</a:t>
            </a:r>
          </a:p>
          <a:p>
            <a:pPr lvl="1"/>
            <a:r>
              <a:rPr lang="it-IT" dirty="0" err="1"/>
              <a:t>Equivalent</a:t>
            </a:r>
            <a:r>
              <a:rPr lang="it-IT" dirty="0"/>
              <a:t> DPC++ API non disponibili</a:t>
            </a:r>
          </a:p>
          <a:p>
            <a:pPr lvl="1"/>
            <a:r>
              <a:rPr lang="it-IT" dirty="0"/>
              <a:t>Logica dipendente da CUDA Compute Capability</a:t>
            </a:r>
          </a:p>
          <a:p>
            <a:pPr lvl="2"/>
            <a:r>
              <a:rPr lang="it-IT" dirty="0"/>
              <a:t>API che dipendono dall’hardware</a:t>
            </a:r>
          </a:p>
          <a:p>
            <a:pPr lvl="2"/>
            <a:r>
              <a:rPr lang="it-IT" dirty="0"/>
              <a:t>Funzionalità mancanti (</a:t>
            </a:r>
            <a:r>
              <a:rPr lang="it-IT" dirty="0" err="1"/>
              <a:t>APIs</a:t>
            </a:r>
            <a:r>
              <a:rPr lang="it-IT" dirty="0"/>
              <a:t> non supportate)</a:t>
            </a:r>
          </a:p>
          <a:p>
            <a:pPr lvl="3"/>
            <a:r>
              <a:rPr lang="it-IT" dirty="0"/>
              <a:t>Ad es. </a:t>
            </a:r>
            <a:r>
              <a:rPr lang="it-IT" dirty="0" err="1"/>
              <a:t>memory</a:t>
            </a:r>
            <a:r>
              <a:rPr lang="it-IT" dirty="0"/>
              <a:t> API sono ancora in fase di migrazione</a:t>
            </a:r>
          </a:p>
          <a:p>
            <a:pPr lvl="2"/>
            <a:r>
              <a:rPr lang="it-IT" dirty="0"/>
              <a:t>Logiche di misura del tempo di esecuzione</a:t>
            </a:r>
          </a:p>
          <a:p>
            <a:pPr lvl="2"/>
            <a:r>
              <a:rPr lang="it-IT" dirty="0"/>
              <a:t>Gestire i conflitti per i tipi dei vettori </a:t>
            </a:r>
          </a:p>
          <a:p>
            <a:pPr lvl="2"/>
            <a:r>
              <a:rPr lang="it-IT" dirty="0"/>
              <a:t>Migrazione a </a:t>
            </a:r>
            <a:r>
              <a:rPr lang="it-IT" dirty="0" err="1"/>
              <a:t>cuBLAS</a:t>
            </a:r>
            <a:r>
              <a:rPr lang="it-IT" dirty="0"/>
              <a:t> API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248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Migrazione – trucchi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/>
          </a:p>
          <a:p>
            <a:r>
              <a:rPr lang="it-IT" dirty="0"/>
              <a:t>Migrare in maniera incrementale (oppure un file alla volta)</a:t>
            </a:r>
          </a:p>
          <a:p>
            <a:endParaRPr lang="it-IT" dirty="0"/>
          </a:p>
          <a:p>
            <a:r>
              <a:rPr lang="it-IT" dirty="0"/>
              <a:t>Partire con un progetto vuoto (utilizzare «make </a:t>
            </a:r>
            <a:r>
              <a:rPr lang="it-IT" dirty="0" err="1"/>
              <a:t>clean</a:t>
            </a:r>
            <a:r>
              <a:rPr lang="it-IT" dirty="0"/>
              <a:t>» prima di utilizzare </a:t>
            </a:r>
            <a:r>
              <a:rPr lang="it-IT" dirty="0" err="1"/>
              <a:t>intercept</a:t>
            </a:r>
            <a:r>
              <a:rPr lang="it-IT" dirty="0"/>
              <a:t>-build)</a:t>
            </a:r>
          </a:p>
          <a:p>
            <a:endParaRPr lang="it-IT" dirty="0"/>
          </a:p>
          <a:p>
            <a:r>
              <a:rPr lang="it-IT" dirty="0"/>
              <a:t>Se DPCT fallisce, provare un file alla volta oppure in maniera incrementale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334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Integrazione con IDE (Eclipse – Visual Studio)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Uso del </a:t>
            </a:r>
            <a:r>
              <a:rPr lang="it-IT" dirty="0" err="1"/>
              <a:t>compatibility</a:t>
            </a:r>
            <a:r>
              <a:rPr lang="it-IT" dirty="0"/>
              <a:t> tool</a:t>
            </a:r>
          </a:p>
          <a:p>
            <a:r>
              <a:rPr lang="it-IT" dirty="0"/>
              <a:t>Eclipse</a:t>
            </a:r>
          </a:p>
          <a:p>
            <a:pPr lvl="1"/>
            <a:r>
              <a:rPr lang="it-IT" dirty="0"/>
              <a:t>Menu Project / Migrate project to DPC++</a:t>
            </a:r>
          </a:p>
          <a:p>
            <a:pPr lvl="1"/>
            <a:r>
              <a:rPr lang="it-IT" dirty="0"/>
              <a:t>Crea nuovo progetto "nome"_</a:t>
            </a:r>
            <a:r>
              <a:rPr lang="it-IT" dirty="0" err="1"/>
              <a:t>dpcpp</a:t>
            </a:r>
            <a:endParaRPr lang="it-IT" dirty="0"/>
          </a:p>
          <a:p>
            <a:pPr lvl="1"/>
            <a:r>
              <a:rPr lang="it-IT" dirty="0"/>
              <a:t>Appare pannello in basso DPCPP Compatibility Tool con la lista di warning</a:t>
            </a:r>
          </a:p>
          <a:p>
            <a:pPr lvl="1"/>
            <a:r>
              <a:rPr lang="it-IT" dirty="0"/>
              <a:t>Cliccando su uno dei link nella lista, si apre il sorgente migrato corrispondente con il messaggio generato inserito nel codice</a:t>
            </a:r>
          </a:p>
          <a:p>
            <a:pPr lvl="2"/>
            <a:r>
              <a:rPr lang="it-IT" dirty="0"/>
              <a:t>Link «Help» apre più dettagli riguardo il warning selezionato</a:t>
            </a:r>
          </a:p>
          <a:p>
            <a:r>
              <a:rPr lang="it-IT" dirty="0"/>
              <a:t>Visual Studio</a:t>
            </a:r>
          </a:p>
          <a:p>
            <a:pPr lvl="1"/>
            <a:r>
              <a:rPr lang="it-IT" dirty="0"/>
              <a:t>Come con Eclipse, devi decidere quale progetto </a:t>
            </a:r>
            <a:r>
              <a:rPr lang="it-IT" dirty="0" err="1"/>
              <a:t>vcx</a:t>
            </a:r>
            <a:r>
              <a:rPr lang="it-IT" dirty="0"/>
              <a:t> preferisci migrare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079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Data </a:t>
            </a:r>
            <a:r>
              <a:rPr lang="it-IT" sz="4000" dirty="0" err="1"/>
              <a:t>Parallel</a:t>
            </a:r>
            <a:r>
              <a:rPr lang="it-IT" sz="4000" dirty="0"/>
              <a:t> C++ &amp; Compatibility Tool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oneAPI</a:t>
            </a:r>
            <a:r>
              <a:rPr lang="it-IT" dirty="0"/>
              <a:t> fornisce un modello di programmazione unificato che consente di semplificare lo sviluppo su device con differenti architetture </a:t>
            </a:r>
          </a:p>
          <a:p>
            <a:r>
              <a:rPr lang="it-IT" dirty="0"/>
              <a:t>Intel DPC++ Compatibility Tool assiste gli sviluppatori nella migrazione del codice CUDA in codice DPC++, aumentando la produttività</a:t>
            </a:r>
          </a:p>
          <a:p>
            <a:r>
              <a:rPr lang="it-IT" dirty="0"/>
              <a:t>DPC++ è una specifica open di un linguaggio portabile e neutro rispetto all’architettura per esprimere il parallelismo; è basato su </a:t>
            </a:r>
            <a:r>
              <a:rPr lang="it-IT" dirty="0" err="1"/>
              <a:t>industry</a:t>
            </a:r>
            <a:r>
              <a:rPr lang="it-IT" dirty="0"/>
              <a:t> standard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688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705D1FEB-D7FA-BE4D-A3CD-DB5142CA8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8"/>
            <a:ext cx="10515600" cy="666856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FFDD2DB-2E90-D545-A6F1-395679083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6957"/>
            <a:ext cx="10515600" cy="5272829"/>
          </a:xfrm>
        </p:spPr>
        <p:txBody>
          <a:bodyPr bIns="0">
            <a:normAutofit/>
          </a:bodyPr>
          <a:lstStyle/>
          <a:p>
            <a:pPr>
              <a:spcBef>
                <a:spcPts val="0"/>
              </a:spcBef>
            </a:pPr>
            <a:r>
              <a:rPr lang="it-IT" sz="2600" dirty="0"/>
              <a:t>Intel</a:t>
            </a:r>
            <a:r>
              <a:rPr lang="it-IT" sz="1400" dirty="0"/>
              <a:t>®</a:t>
            </a:r>
            <a:r>
              <a:rPr lang="it-IT" sz="2600" dirty="0"/>
              <a:t> </a:t>
            </a:r>
            <a:r>
              <a:rPr lang="it-IT" sz="2600" dirty="0" err="1"/>
              <a:t>oneAPI</a:t>
            </a:r>
            <a:endParaRPr lang="it-IT" sz="2600" dirty="0"/>
          </a:p>
          <a:p>
            <a:r>
              <a:rPr lang="it-IT" sz="2600" dirty="0"/>
              <a:t>Data </a:t>
            </a:r>
            <a:r>
              <a:rPr lang="it-IT" sz="2600" dirty="0" err="1"/>
              <a:t>Parallel</a:t>
            </a:r>
            <a:r>
              <a:rPr lang="it-IT" sz="2600" dirty="0"/>
              <a:t> C++ (DPC++)</a:t>
            </a:r>
            <a:endParaRPr lang="it-IT" sz="2200" dirty="0"/>
          </a:p>
          <a:p>
            <a:r>
              <a:rPr lang="it-IT" sz="2600" dirty="0"/>
              <a:t>Data </a:t>
            </a:r>
            <a:r>
              <a:rPr lang="it-IT" sz="2600" dirty="0" err="1"/>
              <a:t>Parallel</a:t>
            </a:r>
            <a:r>
              <a:rPr lang="it-IT" sz="2600" dirty="0"/>
              <a:t> C++ Compatibility Tool (DPCT)</a:t>
            </a:r>
            <a:endParaRPr lang="it-IT" sz="2200" dirty="0"/>
          </a:p>
          <a:p>
            <a:r>
              <a:rPr lang="it-IT" sz="2600" dirty="0"/>
              <a:t>Esempi di migrazione da CUDA a DPC++</a:t>
            </a:r>
          </a:p>
          <a:p>
            <a:pPr lvl="1"/>
            <a:r>
              <a:rPr lang="it-IT" sz="2200" dirty="0"/>
              <a:t>File singolo </a:t>
            </a:r>
          </a:p>
          <a:p>
            <a:pPr lvl="1"/>
            <a:r>
              <a:rPr lang="it-IT" sz="2200" dirty="0"/>
              <a:t>Progetto multi-file</a:t>
            </a:r>
          </a:p>
          <a:p>
            <a:pPr lvl="1"/>
            <a:r>
              <a:rPr lang="it-IT" sz="2200" dirty="0"/>
              <a:t>Integrazione IDE (Eclipse e Visual Studio)</a:t>
            </a:r>
          </a:p>
          <a:p>
            <a:r>
              <a:rPr lang="it-IT" sz="2600" dirty="0" err="1"/>
              <a:t>Adalta</a:t>
            </a:r>
            <a:endParaRPr lang="it-IT" sz="2600" dirty="0"/>
          </a:p>
          <a:p>
            <a:pPr lvl="1"/>
            <a:r>
              <a:rPr lang="it-IT" sz="2200" dirty="0"/>
              <a:t>Risorse Utili</a:t>
            </a:r>
          </a:p>
          <a:p>
            <a:pPr lvl="1"/>
            <a:r>
              <a:rPr lang="it-IT" sz="2200" dirty="0"/>
              <a:t>Formazione</a:t>
            </a:r>
          </a:p>
        </p:txBody>
      </p:sp>
    </p:spTree>
    <p:extLst>
      <p:ext uri="{BB962C8B-B14F-4D97-AF65-F5344CB8AC3E}">
        <p14:creationId xmlns:p14="http://schemas.microsoft.com/office/powerpoint/2010/main" val="19673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2">
            <a:extLst>
              <a:ext uri="{FF2B5EF4-FFF2-40B4-BE49-F238E27FC236}">
                <a16:creationId xmlns:a16="http://schemas.microsoft.com/office/drawing/2014/main" id="{D9E0680C-7C0B-4538-8C33-529856E26F23}"/>
              </a:ext>
            </a:extLst>
          </p:cNvPr>
          <p:cNvSpPr txBox="1"/>
          <p:nvPr/>
        </p:nvSpPr>
        <p:spPr>
          <a:xfrm>
            <a:off x="7111999" y="800100"/>
            <a:ext cx="4757559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it-IT" altLang="it-IT" sz="2800" b="1" dirty="0">
                <a:solidFill>
                  <a:srgbClr val="FF0000"/>
                </a:solidFill>
                <a:latin typeface="+mj-lt"/>
              </a:rPr>
              <a:t>ADALTA </a:t>
            </a:r>
            <a:r>
              <a:rPr lang="it-IT" altLang="it-IT" sz="2800" b="1" dirty="0">
                <a:solidFill>
                  <a:srgbClr val="FF0000"/>
                </a:solidFill>
                <a:latin typeface="+mj-lt"/>
                <a:cs typeface="Arial" charset="0"/>
              </a:rPr>
              <a:t>→</a:t>
            </a:r>
            <a:r>
              <a:rPr lang="it-IT" altLang="it-IT" sz="2800" b="1" dirty="0">
                <a:solidFill>
                  <a:srgbClr val="FF0000"/>
                </a:solidFill>
                <a:latin typeface="+mj-lt"/>
              </a:rPr>
              <a:t> Risorse Utili </a:t>
            </a:r>
            <a:r>
              <a:rPr lang="en-US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eaLnBrk="0" hangingPunct="0">
              <a:lnSpc>
                <a:spcPct val="150000"/>
              </a:lnSpc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Sul sito </a:t>
            </a: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Adalta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, nella sezione Risorse Utili per Intel, è possibile accedere a molte risorse web utili e al materiale per la didattica come Documentazione, Tutorial, Video ed Esempi di utilizzo.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285750" indent="-285750" eaLnBrk="0" hangingPunct="0">
              <a:lnSpc>
                <a:spcPct val="150000"/>
              </a:lnSpc>
              <a:buFont typeface="Abadi" panose="020B0604020104020204" pitchFamily="34" charset="0"/>
              <a:buChar char="►"/>
            </a:pPr>
            <a:r>
              <a:rPr lang="en-US" sz="1600" b="1" dirty="0">
                <a:solidFill>
                  <a:schemeClr val="accent2"/>
                </a:solidFill>
                <a:latin typeface="+mj-lt"/>
              </a:rPr>
              <a:t>www.adalta.it/intel</a:t>
            </a:r>
          </a:p>
          <a:p>
            <a:pPr eaLnBrk="0" hangingPunct="0"/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98EEF2F6-34AA-48AE-933A-D030FD4DFB28}"/>
              </a:ext>
            </a:extLst>
          </p:cNvPr>
          <p:cNvSpPr/>
          <p:nvPr/>
        </p:nvSpPr>
        <p:spPr>
          <a:xfrm>
            <a:off x="521334" y="6370319"/>
            <a:ext cx="6590665" cy="617221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softEdge rad="127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539C33B-813B-4C21-B1D5-4C7AFAC898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84388" y="800099"/>
            <a:ext cx="4896327" cy="557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783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2">
            <a:extLst>
              <a:ext uri="{FF2B5EF4-FFF2-40B4-BE49-F238E27FC236}">
                <a16:creationId xmlns:a16="http://schemas.microsoft.com/office/drawing/2014/main" id="{D9E0680C-7C0B-4538-8C33-529856E26F23}"/>
              </a:ext>
            </a:extLst>
          </p:cNvPr>
          <p:cNvSpPr txBox="1"/>
          <p:nvPr/>
        </p:nvSpPr>
        <p:spPr>
          <a:xfrm>
            <a:off x="7111999" y="800100"/>
            <a:ext cx="4757559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it-IT" altLang="it-IT" sz="2800" b="1" dirty="0">
                <a:solidFill>
                  <a:srgbClr val="FF0000"/>
                </a:solidFill>
                <a:latin typeface="+mj-lt"/>
              </a:rPr>
              <a:t>ADALTA </a:t>
            </a:r>
            <a:r>
              <a:rPr lang="it-IT" altLang="it-IT" sz="2800" b="1" dirty="0">
                <a:solidFill>
                  <a:srgbClr val="FF0000"/>
                </a:solidFill>
                <a:latin typeface="+mj-lt"/>
                <a:cs typeface="Arial" charset="0"/>
              </a:rPr>
              <a:t>→</a:t>
            </a:r>
            <a:r>
              <a:rPr lang="it-IT" altLang="it-IT" sz="2800" b="1" dirty="0">
                <a:solidFill>
                  <a:srgbClr val="FF0000"/>
                </a:solidFill>
                <a:latin typeface="+mj-lt"/>
              </a:rPr>
              <a:t> Formazione </a:t>
            </a:r>
            <a:r>
              <a:rPr lang="en-US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eaLnBrk="0" hangingPunct="0">
              <a:lnSpc>
                <a:spcPct val="150000"/>
              </a:lnSpc>
            </a:pPr>
            <a:r>
              <a:rPr lang="it-IT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Adalta</a:t>
            </a: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fornisce inoltre Corsi di Formazione personalizzati e Consulenza con supporto all’Automazione dei processi.</a:t>
            </a:r>
          </a:p>
          <a:p>
            <a:pPr eaLnBrk="0" hangingPunct="0">
              <a:lnSpc>
                <a:spcPct val="150000"/>
              </a:lnSpc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 informazioni contattateci all’indirizzo: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285750" indent="-285750" eaLnBrk="0" hangingPunct="0">
              <a:lnSpc>
                <a:spcPct val="150000"/>
              </a:lnSpc>
              <a:buFont typeface="Abadi" panose="020B0604020104020204" pitchFamily="34" charset="0"/>
              <a:buChar char="►"/>
            </a:pPr>
            <a:r>
              <a:rPr lang="en-US" sz="1600" b="1" dirty="0">
                <a:solidFill>
                  <a:schemeClr val="accent2"/>
                </a:solidFill>
                <a:latin typeface="+mj-lt"/>
                <a:hlinkClick r:id="rId3"/>
              </a:rPr>
              <a:t>training@adalta.it</a:t>
            </a:r>
            <a:endParaRPr lang="en-US" sz="1600" b="1" dirty="0">
              <a:solidFill>
                <a:schemeClr val="accent2"/>
              </a:solidFill>
              <a:latin typeface="+mj-lt"/>
            </a:endParaRPr>
          </a:p>
          <a:p>
            <a:pPr marL="285750" indent="-285750" eaLnBrk="0" hangingPunct="0">
              <a:lnSpc>
                <a:spcPct val="150000"/>
              </a:lnSpc>
              <a:buFont typeface="Abadi" panose="020B0604020104020204" pitchFamily="34" charset="0"/>
              <a:buChar char="►"/>
            </a:pPr>
            <a:endParaRPr lang="en-US" sz="1600" b="1" dirty="0">
              <a:solidFill>
                <a:schemeClr val="accent2"/>
              </a:solidFill>
              <a:latin typeface="+mj-lt"/>
            </a:endParaRPr>
          </a:p>
          <a:p>
            <a:pPr eaLnBrk="0" hangingPunct="0">
              <a:lnSpc>
                <a:spcPct val="150000"/>
              </a:lnSpc>
            </a:pPr>
            <a:r>
              <a:rPr lang="it-IT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 altre richieste contattateci all’indirizzo: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285750" indent="-285750" eaLnBrk="0" hangingPunct="0">
              <a:lnSpc>
                <a:spcPct val="150000"/>
              </a:lnSpc>
              <a:buFont typeface="Abadi" panose="020B0604020104020204" pitchFamily="34" charset="0"/>
              <a:buChar char="►"/>
            </a:pPr>
            <a:r>
              <a:rPr lang="en-US" sz="1600" b="1" dirty="0">
                <a:solidFill>
                  <a:schemeClr val="accent2"/>
                </a:solidFill>
                <a:latin typeface="+mj-lt"/>
                <a:hlinkClick r:id="rId4"/>
              </a:rPr>
              <a:t>info@adalta.it</a:t>
            </a:r>
            <a:endParaRPr lang="en-US" sz="1600" b="1" dirty="0">
              <a:solidFill>
                <a:schemeClr val="accent2"/>
              </a:solidFill>
              <a:latin typeface="+mj-lt"/>
            </a:endParaRPr>
          </a:p>
          <a:p>
            <a:pPr eaLnBrk="0" hangingPunct="0"/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6A81B7F-96E9-4E26-847B-0F833192C82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568822" y="800099"/>
            <a:ext cx="4420612" cy="593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2152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2167" y="2785227"/>
            <a:ext cx="7087667" cy="1064025"/>
          </a:xfrm>
        </p:spPr>
        <p:txBody>
          <a:bodyPr anchor="ctr">
            <a:normAutofit/>
          </a:bodyPr>
          <a:lstStyle/>
          <a:p>
            <a:r>
              <a:rPr lang="it-IT" sz="4800" dirty="0"/>
              <a:t>Grazie per l’attenzione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D0A777B-E8C3-49B4-A133-145889CF9DCC}"/>
              </a:ext>
            </a:extLst>
          </p:cNvPr>
          <p:cNvSpPr/>
          <p:nvPr/>
        </p:nvSpPr>
        <p:spPr>
          <a:xfrm>
            <a:off x="2552165" y="3852606"/>
            <a:ext cx="7087667" cy="65883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538163" indent="-538163" algn="ctr" eaLnBrk="0" hangingPunct="0">
              <a:lnSpc>
                <a:spcPct val="150000"/>
              </a:lnSpc>
              <a:buFont typeface="Abadi" panose="020B0604020104020204" pitchFamily="34" charset="0"/>
              <a:buChar char="►"/>
            </a:pPr>
            <a:r>
              <a:rPr lang="en-US" sz="2800" b="1" dirty="0">
                <a:solidFill>
                  <a:schemeClr val="accent2"/>
                </a:solidFill>
                <a:latin typeface="+mj-lt"/>
                <a:hlinkClick r:id="rId3"/>
              </a:rPr>
              <a:t>www.adalta.it/intel</a:t>
            </a:r>
            <a:endParaRPr lang="en-US" sz="28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5070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B47CDB-8C47-884A-925A-56A6DF5B8C6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: cos’è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5EB4131-0B54-EC4E-A095-507762F4E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Soluzione di Intel per </a:t>
            </a:r>
            <a:r>
              <a:rPr lang="it-IT" dirty="0" err="1"/>
              <a:t>unified</a:t>
            </a:r>
            <a:r>
              <a:rPr lang="it-IT" dirty="0"/>
              <a:t> programming model</a:t>
            </a:r>
          </a:p>
          <a:p>
            <a:pPr lvl="1"/>
            <a:r>
              <a:rPr lang="it-IT" dirty="0"/>
              <a:t>Semplifica lo sviluppo su architetture diverse (CPU ed acceleratori: GPU, FPGA, AI Accelerators)</a:t>
            </a:r>
          </a:p>
          <a:p>
            <a:r>
              <a:rPr lang="it-IT" dirty="0"/>
              <a:t>Specifiche open source + prodotto Intel</a:t>
            </a:r>
          </a:p>
          <a:p>
            <a:r>
              <a:rPr lang="it-IT" dirty="0"/>
              <a:t>Release 1.0 </a:t>
            </a:r>
            <a:r>
              <a:rPr lang="it-IT" dirty="0" err="1"/>
              <a:t>oneAPI</a:t>
            </a:r>
            <a:r>
              <a:rPr lang="it-IT" dirty="0"/>
              <a:t> rilasciata il 28/09/2020</a:t>
            </a:r>
          </a:p>
          <a:p>
            <a:r>
              <a:rPr lang="it-IT" dirty="0"/>
              <a:t>Base Toolkit</a:t>
            </a:r>
          </a:p>
          <a:p>
            <a:r>
              <a:rPr lang="it-IT" dirty="0"/>
              <a:t>Toolkit aggiuntivi domain-</a:t>
            </a:r>
            <a:r>
              <a:rPr lang="it-IT" dirty="0" err="1"/>
              <a:t>specific</a:t>
            </a:r>
            <a:endParaRPr lang="it-IT" dirty="0"/>
          </a:p>
          <a:p>
            <a:r>
              <a:rPr lang="it-IT" dirty="0"/>
              <a:t>ICC </a:t>
            </a:r>
            <a:r>
              <a:rPr lang="it-IT" dirty="0" err="1"/>
              <a:t>deprecated</a:t>
            </a:r>
            <a:r>
              <a:rPr lang="it-IT" dirty="0"/>
              <a:t> (fine 2022) </a:t>
            </a:r>
          </a:p>
          <a:p>
            <a:r>
              <a:rPr lang="it-IT" dirty="0"/>
              <a:t>Obiettivo:</a:t>
            </a:r>
          </a:p>
          <a:p>
            <a:pPr lvl="1"/>
            <a:r>
              <a:rPr lang="it-IT" dirty="0"/>
              <a:t>Fornire agli sviluppatori una esperienza comune di programmazione su differenti tipologie di device (architetture scalari, vettoriali, </a:t>
            </a:r>
            <a:r>
              <a:rPr lang="it-IT" dirty="0" err="1"/>
              <a:t>matrix</a:t>
            </a:r>
            <a:r>
              <a:rPr lang="it-IT" dirty="0"/>
              <a:t>, </a:t>
            </a:r>
            <a:r>
              <a:rPr lang="it-IT" dirty="0" err="1"/>
              <a:t>spatial</a:t>
            </a:r>
            <a:r>
              <a:rPr 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7199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 Toolkits</a:t>
            </a:r>
            <a:endParaRPr lang="it-IT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 Base Toolkit</a:t>
            </a:r>
          </a:p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 HPC Toolkit</a:t>
            </a:r>
          </a:p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 AI Analytics Toolkit</a:t>
            </a:r>
          </a:p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 IoT Toolkit</a:t>
            </a:r>
          </a:p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 Rendering Toolkit</a:t>
            </a:r>
          </a:p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Distribution of </a:t>
            </a:r>
            <a:r>
              <a:rPr lang="it-IT" dirty="0" err="1"/>
              <a:t>OpenVINO</a:t>
            </a:r>
            <a:r>
              <a:rPr lang="it-IT" dirty="0"/>
              <a:t>™ Toolkit - Powered by </a:t>
            </a:r>
            <a:r>
              <a:rPr lang="it-IT" dirty="0" err="1"/>
              <a:t>oneAPI</a:t>
            </a:r>
            <a:endParaRPr lang="it-IT" dirty="0"/>
          </a:p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System </a:t>
            </a:r>
            <a:r>
              <a:rPr lang="it-IT" dirty="0" err="1"/>
              <a:t>Bring</a:t>
            </a:r>
            <a:r>
              <a:rPr lang="it-IT" dirty="0"/>
              <a:t>-Up Toolkit</a:t>
            </a:r>
          </a:p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</a:t>
            </a:r>
            <a:r>
              <a:rPr lang="it-IT" dirty="0" err="1"/>
              <a:t>oneAPI</a:t>
            </a:r>
            <a:r>
              <a:rPr lang="it-IT" dirty="0"/>
              <a:t> </a:t>
            </a:r>
            <a:r>
              <a:rPr lang="it-IT" dirty="0" err="1"/>
              <a:t>Deep</a:t>
            </a:r>
            <a:r>
              <a:rPr lang="it-IT" dirty="0"/>
              <a:t> Learning Framework Developer Toolkit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358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A6E49A-500A-2045-83BC-4FB07BFB83BD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 dirty="0"/>
              <a:t>DPC++ = Data </a:t>
            </a:r>
            <a:r>
              <a:rPr lang="it-IT" dirty="0" err="1"/>
              <a:t>Parallel</a:t>
            </a:r>
            <a:r>
              <a:rPr lang="it-IT" dirty="0"/>
              <a:t> C++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3B57497-D7EC-714F-9564-A91BD4D67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Linguaggio composto da:</a:t>
            </a:r>
          </a:p>
          <a:p>
            <a:pPr lvl="1"/>
            <a:r>
              <a:rPr lang="it-IT" dirty="0"/>
              <a:t>C++17 Core Language (o successivo)</a:t>
            </a:r>
          </a:p>
          <a:p>
            <a:pPr lvl="1"/>
            <a:r>
              <a:rPr lang="it-IT" dirty="0"/>
              <a:t>SYCL: linguaggio utilizzato per la definizione di data </a:t>
            </a:r>
            <a:r>
              <a:rPr lang="it-IT" dirty="0" err="1"/>
              <a:t>parallel</a:t>
            </a:r>
            <a:r>
              <a:rPr lang="it-IT" dirty="0"/>
              <a:t> </a:t>
            </a:r>
            <a:r>
              <a:rPr lang="it-IT" dirty="0" err="1"/>
              <a:t>functions</a:t>
            </a:r>
            <a:r>
              <a:rPr lang="it-IT" dirty="0"/>
              <a:t>, che possono essere eseguite sui </a:t>
            </a:r>
            <a:r>
              <a:rPr lang="it-IT" dirty="0" err="1"/>
              <a:t>device</a:t>
            </a:r>
            <a:r>
              <a:rPr lang="it-IT" dirty="0"/>
              <a:t> (</a:t>
            </a:r>
            <a:r>
              <a:rPr lang="it-IT" dirty="0" err="1"/>
              <a:t>offloading</a:t>
            </a:r>
            <a:r>
              <a:rPr lang="it-IT" dirty="0"/>
              <a:t>); fornisce API e classi utilizzate per orchestrare le funzioni sui </a:t>
            </a:r>
            <a:r>
              <a:rPr lang="it-IT" dirty="0" err="1"/>
              <a:t>device</a:t>
            </a:r>
            <a:endParaRPr lang="it-IT" dirty="0"/>
          </a:p>
          <a:p>
            <a:pPr lvl="1"/>
            <a:r>
              <a:rPr lang="it-IT" dirty="0"/>
              <a:t>Estensioni al linguaggio:</a:t>
            </a:r>
          </a:p>
          <a:p>
            <a:pPr lvl="2"/>
            <a:r>
              <a:rPr lang="it-IT" dirty="0"/>
              <a:t>USM = </a:t>
            </a:r>
            <a:r>
              <a:rPr lang="it-IT" dirty="0" err="1"/>
              <a:t>Unified</a:t>
            </a:r>
            <a:r>
              <a:rPr lang="it-IT" dirty="0"/>
              <a:t> </a:t>
            </a:r>
            <a:r>
              <a:rPr lang="it-IT" dirty="0" err="1"/>
              <a:t>Shared</a:t>
            </a:r>
            <a:r>
              <a:rPr lang="it-IT" dirty="0"/>
              <a:t> Memory</a:t>
            </a:r>
          </a:p>
          <a:p>
            <a:pPr lvl="2"/>
            <a:r>
              <a:rPr lang="it-IT" dirty="0" err="1"/>
              <a:t>Ordered</a:t>
            </a:r>
            <a:r>
              <a:rPr lang="it-IT" dirty="0"/>
              <a:t> </a:t>
            </a:r>
            <a:r>
              <a:rPr lang="it-IT" dirty="0" err="1"/>
              <a:t>queues</a:t>
            </a:r>
            <a:endParaRPr lang="it-IT" dirty="0"/>
          </a:p>
          <a:p>
            <a:pPr lvl="2"/>
            <a:r>
              <a:rPr lang="it-IT" dirty="0" err="1"/>
              <a:t>Reductions</a:t>
            </a:r>
            <a:endParaRPr lang="it-IT" dirty="0"/>
          </a:p>
          <a:p>
            <a:r>
              <a:rPr lang="it-IT" dirty="0"/>
              <a:t>Consente di utilizzare stesso linguaggio su tutti i tipi di </a:t>
            </a:r>
            <a:r>
              <a:rPr lang="it-IT" dirty="0" err="1"/>
              <a:t>device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3739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DB160E-F876-BF53-2019-5F592BE44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DPC++ - Caratteristiche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48FE140-266D-C169-6C41-06A52892C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DPC++ abilita programmazione diretta, che migliora la flessibilità nel programmare per le architetture parallele</a:t>
            </a:r>
          </a:p>
          <a:p>
            <a:r>
              <a:rPr lang="it-IT" dirty="0"/>
              <a:t>High </a:t>
            </a:r>
            <a:r>
              <a:rPr lang="it-IT" dirty="0" err="1"/>
              <a:t>level</a:t>
            </a:r>
            <a:r>
              <a:rPr lang="it-IT" dirty="0"/>
              <a:t> performance: codice nativo</a:t>
            </a:r>
          </a:p>
          <a:p>
            <a:r>
              <a:rPr lang="it-IT" dirty="0"/>
              <a:t>DPC++ è basato su </a:t>
            </a:r>
            <a:r>
              <a:rPr lang="it-IT" dirty="0" err="1"/>
              <a:t>industry</a:t>
            </a:r>
            <a:r>
              <a:rPr lang="it-IT" dirty="0"/>
              <a:t> standard e open </a:t>
            </a:r>
            <a:r>
              <a:rPr lang="it-IT" dirty="0" err="1"/>
              <a:t>specifications</a:t>
            </a:r>
            <a:endParaRPr lang="it-IT" dirty="0"/>
          </a:p>
          <a:p>
            <a:r>
              <a:rPr lang="it-IT" dirty="0"/>
              <a:t>Compilatore </a:t>
            </a:r>
            <a:r>
              <a:rPr lang="it-IT" dirty="0" err="1"/>
              <a:t>icx</a:t>
            </a:r>
            <a:r>
              <a:rPr lang="it-IT" dirty="0"/>
              <a:t> basato su LLVM, tecnologia di compilazione sviluppata dalla community</a:t>
            </a:r>
          </a:p>
          <a:p>
            <a:pPr lvl="1"/>
            <a:r>
              <a:rPr lang="it-IT" dirty="0"/>
              <a:t>Il fatto di basarsi su specifiche open e standard promuove la collaborazione fra </a:t>
            </a:r>
            <a:r>
              <a:rPr lang="it-IT" dirty="0" err="1"/>
              <a:t>vendor</a:t>
            </a:r>
            <a:r>
              <a:rPr lang="it-IT" dirty="0"/>
              <a:t> diversi e la community open source può contribuire allo sviluppo di tool e librerie</a:t>
            </a:r>
          </a:p>
        </p:txBody>
      </p:sp>
    </p:spTree>
    <p:extLst>
      <p:ext uri="{BB962C8B-B14F-4D97-AF65-F5344CB8AC3E}">
        <p14:creationId xmlns:p14="http://schemas.microsoft.com/office/powerpoint/2010/main" val="152146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Da CUDA a DPC++ – i tool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Data </a:t>
            </a:r>
            <a:r>
              <a:rPr lang="it-IT" dirty="0" err="1"/>
              <a:t>Parallel</a:t>
            </a:r>
            <a:r>
              <a:rPr lang="it-IT" dirty="0"/>
              <a:t> C++ Compatibility Tool (DPCT)</a:t>
            </a:r>
          </a:p>
          <a:p>
            <a:pPr lvl="1"/>
            <a:r>
              <a:rPr lang="it-IT" dirty="0"/>
              <a:t>Genera codice human-</a:t>
            </a:r>
            <a:r>
              <a:rPr lang="it-IT" dirty="0" err="1"/>
              <a:t>readable</a:t>
            </a:r>
            <a:endParaRPr lang="it-IT" dirty="0"/>
          </a:p>
          <a:p>
            <a:pPr lvl="1"/>
            <a:r>
              <a:rPr lang="it-IT" dirty="0"/>
              <a:t>Mantiene nomi di variabili</a:t>
            </a:r>
          </a:p>
          <a:p>
            <a:pPr lvl="1"/>
            <a:r>
              <a:rPr lang="it-IT" dirty="0"/>
              <a:t>Riconosce costrutti di index </a:t>
            </a:r>
            <a:r>
              <a:rPr lang="it-IT" dirty="0" err="1"/>
              <a:t>computation</a:t>
            </a:r>
            <a:r>
              <a:rPr lang="it-IT" dirty="0"/>
              <a:t> di CUDA e li trasforma automaticamente nei corrispondenti DPC++</a:t>
            </a:r>
          </a:p>
          <a:p>
            <a:pPr lvl="1"/>
            <a:r>
              <a:rPr lang="it-IT" dirty="0"/>
              <a:t>Codice </a:t>
            </a:r>
            <a:r>
              <a:rPr lang="it-IT" dirty="0" err="1"/>
              <a:t>host</a:t>
            </a:r>
            <a:r>
              <a:rPr lang="it-IT" dirty="0"/>
              <a:t> riportato fedelmente</a:t>
            </a:r>
          </a:p>
          <a:p>
            <a:pPr lvl="1"/>
            <a:r>
              <a:rPr lang="it-IT" dirty="0"/>
              <a:t>Commenti </a:t>
            </a:r>
            <a:r>
              <a:rPr lang="it-IT" dirty="0" err="1"/>
              <a:t>inline</a:t>
            </a:r>
            <a:r>
              <a:rPr lang="it-IT" dirty="0"/>
              <a:t> per identificare le parti da completare e ottimizzare</a:t>
            </a:r>
          </a:p>
          <a:p>
            <a:r>
              <a:rPr lang="it-IT" dirty="0"/>
              <a:t>Intel</a:t>
            </a:r>
            <a:r>
              <a:rPr lang="it-IT" baseline="30000" dirty="0"/>
              <a:t>®</a:t>
            </a:r>
            <a:r>
              <a:rPr lang="it-IT" dirty="0"/>
              <a:t> Advisor </a:t>
            </a:r>
            <a:r>
              <a:rPr lang="it-IT" dirty="0" err="1"/>
              <a:t>Offload</a:t>
            </a:r>
            <a:r>
              <a:rPr lang="it-IT" dirty="0"/>
              <a:t> Advisor </a:t>
            </a:r>
          </a:p>
          <a:p>
            <a:pPr lvl="1"/>
            <a:r>
              <a:rPr lang="it-IT" dirty="0"/>
              <a:t>Trip </a:t>
            </a:r>
            <a:r>
              <a:rPr lang="it-IT" dirty="0" err="1"/>
              <a:t>count</a:t>
            </a:r>
            <a:r>
              <a:rPr lang="it-IT" dirty="0"/>
              <a:t> e FLOP </a:t>
            </a:r>
            <a:r>
              <a:rPr lang="it-IT" dirty="0" err="1"/>
              <a:t>analysys</a:t>
            </a:r>
            <a:endParaRPr lang="it-IT" dirty="0"/>
          </a:p>
          <a:p>
            <a:pPr lvl="1"/>
            <a:r>
              <a:rPr lang="it-IT" dirty="0" err="1"/>
              <a:t>Dependency</a:t>
            </a:r>
            <a:r>
              <a:rPr lang="it-IT" dirty="0"/>
              <a:t> </a:t>
            </a:r>
            <a:r>
              <a:rPr lang="it-IT" dirty="0" err="1"/>
              <a:t>analysis</a:t>
            </a:r>
            <a:endParaRPr lang="it-IT" dirty="0"/>
          </a:p>
          <a:p>
            <a:pPr lvl="1"/>
            <a:r>
              <a:rPr lang="it-IT" dirty="0"/>
              <a:t>Performance </a:t>
            </a:r>
            <a:r>
              <a:rPr lang="it-IT" dirty="0" err="1"/>
              <a:t>prediction</a:t>
            </a:r>
            <a:r>
              <a:rPr lang="it-IT" dirty="0"/>
              <a:t> su specifiche generazioni di </a:t>
            </a:r>
            <a:r>
              <a:rPr lang="it-IT" dirty="0" err="1"/>
              <a:t>device</a:t>
            </a:r>
            <a:r>
              <a:rPr lang="it-IT" dirty="0"/>
              <a:t> (es. gen9)</a:t>
            </a:r>
          </a:p>
          <a:p>
            <a:pPr lvl="1"/>
            <a:r>
              <a:rPr lang="it-IT" dirty="0"/>
              <a:t>Report dei risultati in HTML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362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C6321A-B350-8B49-9E92-937A501D3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681037"/>
            <a:ext cx="10873155" cy="1009651"/>
          </a:xfrm>
        </p:spPr>
        <p:txBody>
          <a:bodyPr/>
          <a:lstStyle/>
          <a:p>
            <a:r>
              <a:rPr lang="it-IT" sz="4000" dirty="0"/>
              <a:t>Data </a:t>
            </a:r>
            <a:r>
              <a:rPr lang="it-IT" sz="4000" dirty="0" err="1"/>
              <a:t>Parallel</a:t>
            </a:r>
            <a:r>
              <a:rPr lang="it-IT" sz="4000" dirty="0"/>
              <a:t> C++ Compatibility Tool (DPCT) 1</a:t>
            </a:r>
            <a:endParaRPr lang="it-IT" sz="4000" baseline="30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11B2A6-641D-AE4F-B48F-DDA0D426A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Minimizza tempi e sforzi per la migrazione del codice</a:t>
            </a:r>
          </a:p>
          <a:p>
            <a:r>
              <a:rPr lang="it-IT" dirty="0"/>
              <a:t>Disponibile nel core toolkit di </a:t>
            </a:r>
            <a:r>
              <a:rPr lang="it-IT" dirty="0" err="1"/>
              <a:t>oneAPI</a:t>
            </a:r>
            <a:endParaRPr lang="it-IT" dirty="0"/>
          </a:p>
          <a:p>
            <a:r>
              <a:rPr lang="it-IT" dirty="0"/>
              <a:t>Workflow di utilizzo</a:t>
            </a:r>
          </a:p>
          <a:p>
            <a:pPr lvl="1"/>
            <a:r>
              <a:rPr lang="it-IT" dirty="0"/>
              <a:t>Identificare i source file scritti in CUDA</a:t>
            </a:r>
          </a:p>
          <a:p>
            <a:pPr lvl="1"/>
            <a:r>
              <a:rPr lang="it-IT" dirty="0"/>
              <a:t>usando l'</a:t>
            </a:r>
            <a:r>
              <a:rPr lang="it-IT" dirty="0" err="1"/>
              <a:t>Intercept</a:t>
            </a:r>
            <a:r>
              <a:rPr lang="it-IT" dirty="0"/>
              <a:t> Build Tool (</a:t>
            </a:r>
            <a:r>
              <a:rPr lang="it-IT" dirty="0" err="1"/>
              <a:t>oneAPI</a:t>
            </a:r>
            <a:r>
              <a:rPr lang="it-IT" dirty="0"/>
              <a:t> Core Toolkit) viene creato un compilation database che tiene traccia dei comandi di compilazione utilizzati per migrare i file CUDA</a:t>
            </a:r>
          </a:p>
          <a:p>
            <a:pPr lvl="1"/>
            <a:r>
              <a:rPr lang="it-IT" dirty="0"/>
              <a:t>DPCT trasforma il codice CUDA in codice DPC++, mentre il codice C/C++ (non CUDA) viene migrato "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"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5798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Personalizzato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55A11"/>
      </a:accent1>
      <a:accent2>
        <a:srgbClr val="4472C4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40167</TotalTime>
  <Words>2341</Words>
  <Application>Microsoft Macintosh PowerPoint</Application>
  <PresentationFormat>Widescreen</PresentationFormat>
  <Paragraphs>266</Paragraphs>
  <Slides>32</Slides>
  <Notes>32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7" baseType="lpstr">
      <vt:lpstr>Abadi</vt:lpstr>
      <vt:lpstr>Arial</vt:lpstr>
      <vt:lpstr>Calibri</vt:lpstr>
      <vt:lpstr>Times New Roman</vt:lpstr>
      <vt:lpstr>Office Theme</vt:lpstr>
      <vt:lpstr>Da CUDA a Data Parallel C++: come migrare le applicazioni esistenti</vt:lpstr>
      <vt:lpstr>Presentazione standard di PowerPoint</vt:lpstr>
      <vt:lpstr>AGENDA</vt:lpstr>
      <vt:lpstr>Intel® oneAPI: cos’è</vt:lpstr>
      <vt:lpstr>Intel® oneAPI Toolkits</vt:lpstr>
      <vt:lpstr>DPC++ = Data Parallel C++</vt:lpstr>
      <vt:lpstr>DPC++ - Caratteristiche</vt:lpstr>
      <vt:lpstr>Da CUDA a DPC++ – i tool</vt:lpstr>
      <vt:lpstr>Data Parallel C++ Compatibility Tool (DPCT) 1</vt:lpstr>
      <vt:lpstr>Data Parallel C++ Compatibility Tool (DPCT) 2</vt:lpstr>
      <vt:lpstr>Esempio 1 - Vector add (1)</vt:lpstr>
      <vt:lpstr>Esempio 1 - Vector add (2)</vt:lpstr>
      <vt:lpstr>Esempio 1 - Vector add (3)</vt:lpstr>
      <vt:lpstr>Esempio 1 - Vector add (4)</vt:lpstr>
      <vt:lpstr>Esempio 1 - Vector add (5)</vt:lpstr>
      <vt:lpstr>DPCT Workflow</vt:lpstr>
      <vt:lpstr>DPCT Workflow – Preparare (intercept-build)</vt:lpstr>
      <vt:lpstr>DPCT Workflow – Migrate (dpct) - 1</vt:lpstr>
      <vt:lpstr>DPCT Workflow – Migrate (dpct) – 2 </vt:lpstr>
      <vt:lpstr>DPCT Workflow – Migrate (dpct) – 3 </vt:lpstr>
      <vt:lpstr>DPCT Workflow – Review</vt:lpstr>
      <vt:lpstr>Esempio 2 - Rodinia Benchmark Suite</vt:lpstr>
      <vt:lpstr>Esempio 3 - HydroC - 1</vt:lpstr>
      <vt:lpstr>Esempio 3 – HydroC – 2</vt:lpstr>
      <vt:lpstr>Esempio 3 – HydroC – Messaggi diagnostici</vt:lpstr>
      <vt:lpstr>Esempio 3 – HydroC – Revisione del codice</vt:lpstr>
      <vt:lpstr>Migrazione – trucchi</vt:lpstr>
      <vt:lpstr>Integrazione con IDE (Eclipse – Visual Studio)</vt:lpstr>
      <vt:lpstr>Data Parallel C++ &amp; Compatibility Tool</vt:lpstr>
      <vt:lpstr>Presentazione standard di PowerPoint</vt:lpstr>
      <vt:lpstr>Presentazione standard di PowerPoint</vt:lpstr>
      <vt:lpstr>Grazie per l’attenzione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AMET and the digital transformation</dc:title>
  <dc:creator>Daniela Parena</dc:creator>
  <cp:lastModifiedBy>Ciro Fiorillo</cp:lastModifiedBy>
  <cp:revision>356</cp:revision>
  <dcterms:created xsi:type="dcterms:W3CDTF">2018-03-11T21:48:22Z</dcterms:created>
  <dcterms:modified xsi:type="dcterms:W3CDTF">2022-07-26T15:06:34Z</dcterms:modified>
</cp:coreProperties>
</file>